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2"/>
  </p:sldMasterIdLst>
  <p:notesMasterIdLst>
    <p:notesMasterId r:id="rId27"/>
  </p:notesMasterIdLst>
  <p:handoutMasterIdLst>
    <p:handoutMasterId r:id="rId28"/>
  </p:handoutMasterIdLst>
  <p:sldIdLst>
    <p:sldId id="303" r:id="rId13"/>
    <p:sldId id="306" r:id="rId14"/>
    <p:sldId id="305" r:id="rId15"/>
    <p:sldId id="304" r:id="rId16"/>
    <p:sldId id="316" r:id="rId17"/>
    <p:sldId id="291" r:id="rId18"/>
    <p:sldId id="307" r:id="rId19"/>
    <p:sldId id="315" r:id="rId20"/>
    <p:sldId id="318" r:id="rId21"/>
    <p:sldId id="308" r:id="rId22"/>
    <p:sldId id="312" r:id="rId23"/>
    <p:sldId id="317" r:id="rId24"/>
    <p:sldId id="319" r:id="rId25"/>
    <p:sldId id="309" r:id="rId26"/>
  </p:sldIdLst>
  <p:sldSz cx="9144000" cy="6858000" type="screen4x3"/>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31">
          <p15:clr>
            <a:srgbClr val="A4A3A4"/>
          </p15:clr>
        </p15:guide>
        <p15:guide id="2" pos="221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bbie mohr" initials="DM" lastIdx="21" clrIdx="0"/>
  <p:cmAuthor id="1" name="Maite Rios" initials="" lastIdx="0" clrIdx="1"/>
  <p:cmAuthor id="2" name="debbie mohr" initials="dm" lastIdx="7"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A48"/>
    <a:srgbClr val="003348"/>
    <a:srgbClr val="0B1049"/>
    <a:srgbClr val="21978B"/>
    <a:srgbClr val="00095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24" autoAdjust="0"/>
    <p:restoredTop sz="86123" autoAdjust="0"/>
  </p:normalViewPr>
  <p:slideViewPr>
    <p:cSldViewPr snapToGrid="0" snapToObjects="1">
      <p:cViewPr varScale="1">
        <p:scale>
          <a:sx n="72" d="100"/>
          <a:sy n="72" d="100"/>
        </p:scale>
        <p:origin x="-624" y="-90"/>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5" d="100"/>
          <a:sy n="85" d="100"/>
        </p:scale>
        <p:origin x="-1902" y="-90"/>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customXml" Target="../customXml/item7.xml"/><Relationship Id="rId12" Type="http://schemas.openxmlformats.org/officeDocument/2006/relationships/slideMaster" Target="slideMasters/slideMaster1.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12.xml"/><Relationship Id="rId32"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handoutMaster" Target="handoutMasters/handoutMaster1.xml"/><Relationship Id="rId10" Type="http://schemas.openxmlformats.org/officeDocument/2006/relationships/customXml" Target="../customXml/item10.xml"/><Relationship Id="rId19" Type="http://schemas.openxmlformats.org/officeDocument/2006/relationships/slide" Target="slides/slide7.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1862" cy="464979"/>
          </a:xfrm>
          <a:prstGeom prst="rect">
            <a:avLst/>
          </a:prstGeom>
        </p:spPr>
        <p:txBody>
          <a:bodyPr vert="horz" lIns="91388" tIns="45695" rIns="91388" bIns="45695" rtlCol="0"/>
          <a:lstStyle>
            <a:lvl1pPr algn="l">
              <a:defRPr sz="1200"/>
            </a:lvl1pPr>
          </a:lstStyle>
          <a:p>
            <a:endParaRPr lang="en-US"/>
          </a:p>
        </p:txBody>
      </p:sp>
      <p:sp>
        <p:nvSpPr>
          <p:cNvPr id="3" name="Date Placeholder 2"/>
          <p:cNvSpPr>
            <a:spLocks noGrp="1"/>
          </p:cNvSpPr>
          <p:nvPr>
            <p:ph type="dt" sz="quarter" idx="1"/>
          </p:nvPr>
        </p:nvSpPr>
        <p:spPr>
          <a:xfrm>
            <a:off x="3976477" y="2"/>
            <a:ext cx="3041862" cy="464979"/>
          </a:xfrm>
          <a:prstGeom prst="rect">
            <a:avLst/>
          </a:prstGeom>
        </p:spPr>
        <p:txBody>
          <a:bodyPr vert="horz" lIns="91388" tIns="45695" rIns="91388" bIns="45695" rtlCol="0"/>
          <a:lstStyle>
            <a:lvl1pPr algn="r">
              <a:defRPr sz="1200"/>
            </a:lvl1pPr>
          </a:lstStyle>
          <a:p>
            <a:fld id="{C4B5498A-DF10-4A96-9045-369363DBBE87}" type="datetimeFigureOut">
              <a:rPr lang="en-US" smtClean="0"/>
              <a:t>6/10/2016</a:t>
            </a:fld>
            <a:endParaRPr lang="en-US"/>
          </a:p>
        </p:txBody>
      </p:sp>
      <p:sp>
        <p:nvSpPr>
          <p:cNvPr id="4" name="Footer Placeholder 3"/>
          <p:cNvSpPr>
            <a:spLocks noGrp="1"/>
          </p:cNvSpPr>
          <p:nvPr>
            <p:ph type="ftr" sz="quarter" idx="2"/>
          </p:nvPr>
        </p:nvSpPr>
        <p:spPr>
          <a:xfrm>
            <a:off x="0" y="8839361"/>
            <a:ext cx="3041862" cy="464979"/>
          </a:xfrm>
          <a:prstGeom prst="rect">
            <a:avLst/>
          </a:prstGeom>
        </p:spPr>
        <p:txBody>
          <a:bodyPr vert="horz" lIns="91388" tIns="45695" rIns="91388" bIns="45695" rtlCol="0" anchor="b"/>
          <a:lstStyle>
            <a:lvl1pPr algn="l">
              <a:defRPr sz="1200"/>
            </a:lvl1pPr>
          </a:lstStyle>
          <a:p>
            <a:endParaRPr lang="en-US"/>
          </a:p>
        </p:txBody>
      </p:sp>
      <p:sp>
        <p:nvSpPr>
          <p:cNvPr id="5" name="Slide Number Placeholder 4"/>
          <p:cNvSpPr>
            <a:spLocks noGrp="1"/>
          </p:cNvSpPr>
          <p:nvPr>
            <p:ph type="sldNum" sz="quarter" idx="3"/>
          </p:nvPr>
        </p:nvSpPr>
        <p:spPr>
          <a:xfrm>
            <a:off x="3976477" y="8839361"/>
            <a:ext cx="3041862" cy="464979"/>
          </a:xfrm>
          <a:prstGeom prst="rect">
            <a:avLst/>
          </a:prstGeom>
        </p:spPr>
        <p:txBody>
          <a:bodyPr vert="horz" lIns="91388" tIns="45695" rIns="91388" bIns="45695" rtlCol="0" anchor="b"/>
          <a:lstStyle>
            <a:lvl1pPr algn="r">
              <a:defRPr sz="1200"/>
            </a:lvl1pPr>
          </a:lstStyle>
          <a:p>
            <a:fld id="{1FDBEDFD-A45E-4EED-BB48-52AD16EE4950}" type="slidenum">
              <a:rPr lang="en-US" smtClean="0"/>
              <a:t>‹#›</a:t>
            </a:fld>
            <a:endParaRPr lang="en-US"/>
          </a:p>
        </p:txBody>
      </p:sp>
    </p:spTree>
    <p:extLst>
      <p:ext uri="{BB962C8B-B14F-4D97-AF65-F5344CB8AC3E}">
        <p14:creationId xmlns:p14="http://schemas.microsoft.com/office/powerpoint/2010/main" val="2451364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3041967" cy="465296"/>
          </a:xfrm>
          <a:prstGeom prst="rect">
            <a:avLst/>
          </a:prstGeom>
        </p:spPr>
        <p:txBody>
          <a:bodyPr vert="horz" lIns="93260" tIns="46630" rIns="93260" bIns="46630" rtlCol="0"/>
          <a:lstStyle>
            <a:lvl1pPr algn="l">
              <a:defRPr sz="1200"/>
            </a:lvl1pPr>
          </a:lstStyle>
          <a:p>
            <a:endParaRPr lang="en-US"/>
          </a:p>
        </p:txBody>
      </p:sp>
      <p:sp>
        <p:nvSpPr>
          <p:cNvPr id="3" name="Date Placeholder 2"/>
          <p:cNvSpPr>
            <a:spLocks noGrp="1"/>
          </p:cNvSpPr>
          <p:nvPr>
            <p:ph type="dt" idx="1"/>
          </p:nvPr>
        </p:nvSpPr>
        <p:spPr>
          <a:xfrm>
            <a:off x="3976336" y="3"/>
            <a:ext cx="3041967" cy="465296"/>
          </a:xfrm>
          <a:prstGeom prst="rect">
            <a:avLst/>
          </a:prstGeom>
        </p:spPr>
        <p:txBody>
          <a:bodyPr vert="horz" lIns="93260" tIns="46630" rIns="93260" bIns="46630" rtlCol="0"/>
          <a:lstStyle>
            <a:lvl1pPr algn="r">
              <a:defRPr sz="1200"/>
            </a:lvl1pPr>
          </a:lstStyle>
          <a:p>
            <a:fld id="{157DBE36-6F6A-D240-8741-AFF37474373B}" type="datetimeFigureOut">
              <a:rPr lang="en-US" smtClean="0"/>
              <a:t>6/10/2016</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60" tIns="46630" rIns="93260" bIns="46630"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60" tIns="46630" rIns="93260" bIns="4663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39016"/>
            <a:ext cx="3041967" cy="465296"/>
          </a:xfrm>
          <a:prstGeom prst="rect">
            <a:avLst/>
          </a:prstGeom>
        </p:spPr>
        <p:txBody>
          <a:bodyPr vert="horz" lIns="93260" tIns="46630" rIns="93260" bIns="46630" rtlCol="0" anchor="b"/>
          <a:lstStyle>
            <a:lvl1pPr algn="l">
              <a:defRPr sz="1200"/>
            </a:lvl1pPr>
          </a:lstStyle>
          <a:p>
            <a:endParaRPr lang="en-US"/>
          </a:p>
        </p:txBody>
      </p:sp>
      <p:sp>
        <p:nvSpPr>
          <p:cNvPr id="7" name="Slide Number Placeholder 6"/>
          <p:cNvSpPr>
            <a:spLocks noGrp="1"/>
          </p:cNvSpPr>
          <p:nvPr>
            <p:ph type="sldNum" sz="quarter" idx="5"/>
          </p:nvPr>
        </p:nvSpPr>
        <p:spPr>
          <a:xfrm>
            <a:off x="3976336" y="8839016"/>
            <a:ext cx="3041967" cy="465296"/>
          </a:xfrm>
          <a:prstGeom prst="rect">
            <a:avLst/>
          </a:prstGeom>
        </p:spPr>
        <p:txBody>
          <a:bodyPr vert="horz" lIns="93260" tIns="46630" rIns="93260" bIns="46630" rtlCol="0" anchor="b"/>
          <a:lstStyle>
            <a:lvl1pPr algn="r">
              <a:defRPr sz="1200"/>
            </a:lvl1pPr>
          </a:lstStyle>
          <a:p>
            <a:fld id="{79AC1FBE-B430-8641-9D9E-BE086BEA8FBF}" type="slidenum">
              <a:rPr lang="en-US" smtClean="0"/>
              <a:t>‹#›</a:t>
            </a:fld>
            <a:endParaRPr lang="en-US"/>
          </a:p>
        </p:txBody>
      </p:sp>
    </p:spTree>
    <p:extLst>
      <p:ext uri="{BB962C8B-B14F-4D97-AF65-F5344CB8AC3E}">
        <p14:creationId xmlns:p14="http://schemas.microsoft.com/office/powerpoint/2010/main" val="21675642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AC1FBE-B430-8641-9D9E-BE086BEA8FBF}" type="slidenum">
              <a:rPr lang="en-US" smtClean="0"/>
              <a:t>1</a:t>
            </a:fld>
            <a:endParaRPr lang="en-US"/>
          </a:p>
        </p:txBody>
      </p:sp>
    </p:spTree>
    <p:extLst>
      <p:ext uri="{BB962C8B-B14F-4D97-AF65-F5344CB8AC3E}">
        <p14:creationId xmlns:p14="http://schemas.microsoft.com/office/powerpoint/2010/main" val="2134419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We are designing the pipe system to take the standard 1-2” rain</a:t>
            </a:r>
            <a:r>
              <a:rPr lang="en-US" sz="1200" b="1" baseline="0" dirty="0" smtClean="0"/>
              <a:t> event and designing the roads to manage the larger rain storms (8-12”). So that the </a:t>
            </a:r>
            <a:r>
              <a:rPr lang="en-US" sz="1200" b="1" baseline="0" dirty="0" err="1" smtClean="0"/>
              <a:t>sheetflow</a:t>
            </a:r>
            <a:r>
              <a:rPr lang="en-US" sz="1200" b="1" baseline="0" dirty="0" smtClean="0"/>
              <a:t> gets out of the neighborhood (to Buffalo Bayou) </a:t>
            </a: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79AC1FBE-B430-8641-9D9E-BE086BEA8FBF}" type="slidenum">
              <a:rPr lang="en-US" smtClean="0"/>
              <a:t>10</a:t>
            </a:fld>
            <a:endParaRPr lang="en-US"/>
          </a:p>
        </p:txBody>
      </p:sp>
    </p:spTree>
    <p:extLst>
      <p:ext uri="{BB962C8B-B14F-4D97-AF65-F5344CB8AC3E}">
        <p14:creationId xmlns:p14="http://schemas.microsoft.com/office/powerpoint/2010/main" val="847182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AC1FBE-B430-8641-9D9E-BE086BEA8FBF}" type="slidenum">
              <a:rPr lang="en-US" smtClean="0"/>
              <a:t>11</a:t>
            </a:fld>
            <a:endParaRPr lang="en-US"/>
          </a:p>
        </p:txBody>
      </p:sp>
    </p:spTree>
    <p:extLst>
      <p:ext uri="{BB962C8B-B14F-4D97-AF65-F5344CB8AC3E}">
        <p14:creationId xmlns:p14="http://schemas.microsoft.com/office/powerpoint/2010/main" val="2077213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Sheet flow after Street and Storm Improvements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9AC1FBE-B430-8641-9D9E-BE086BEA8FBF}" type="slidenum">
              <a:rPr lang="en-US" smtClean="0"/>
              <a:t>12</a:t>
            </a:fld>
            <a:endParaRPr lang="en-US"/>
          </a:p>
        </p:txBody>
      </p:sp>
    </p:spTree>
    <p:extLst>
      <p:ext uri="{BB962C8B-B14F-4D97-AF65-F5344CB8AC3E}">
        <p14:creationId xmlns:p14="http://schemas.microsoft.com/office/powerpoint/2010/main" val="4085626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be a pre-construction meeting PRIOR TO THE START OF CONSTRUCTION </a:t>
            </a:r>
            <a:r>
              <a:rPr lang="en-US" baseline="0" dirty="0" smtClean="0"/>
              <a:t>to answer all logistical questions. There will also be updates throughout construction (available on the website?). </a:t>
            </a:r>
            <a:endParaRPr lang="en-US" dirty="0"/>
          </a:p>
        </p:txBody>
      </p:sp>
      <p:sp>
        <p:nvSpPr>
          <p:cNvPr id="4" name="Slide Number Placeholder 3"/>
          <p:cNvSpPr>
            <a:spLocks noGrp="1"/>
          </p:cNvSpPr>
          <p:nvPr>
            <p:ph type="sldNum" sz="quarter" idx="10"/>
          </p:nvPr>
        </p:nvSpPr>
        <p:spPr/>
        <p:txBody>
          <a:bodyPr/>
          <a:lstStyle/>
          <a:p>
            <a:fld id="{79AC1FBE-B430-8641-9D9E-BE086BEA8FBF}" type="slidenum">
              <a:rPr lang="en-US" smtClean="0"/>
              <a:t>13</a:t>
            </a:fld>
            <a:endParaRPr lang="en-US"/>
          </a:p>
        </p:txBody>
      </p:sp>
    </p:spTree>
    <p:extLst>
      <p:ext uri="{BB962C8B-B14F-4D97-AF65-F5344CB8AC3E}">
        <p14:creationId xmlns:p14="http://schemas.microsoft.com/office/powerpoint/2010/main" val="1702152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6942"/>
            <a:r>
              <a:rPr lang="en-US" b="0" dirty="0" smtClean="0">
                <a:solidFill>
                  <a:schemeClr val="tx1">
                    <a:lumMod val="85000"/>
                    <a:lumOff val="15000"/>
                  </a:schemeClr>
                </a:solidFill>
              </a:rPr>
              <a:t>Now its time for the second break</a:t>
            </a:r>
            <a:r>
              <a:rPr lang="en-US" b="0" baseline="0" dirty="0" smtClean="0">
                <a:solidFill>
                  <a:schemeClr val="tx1">
                    <a:lumMod val="85000"/>
                    <a:lumOff val="15000"/>
                  </a:schemeClr>
                </a:solidFill>
              </a:rPr>
              <a:t> out session.  Remember what is presented is our plan for the project, but we want to hear from you</a:t>
            </a:r>
            <a:endParaRPr lang="en-US" b="0" dirty="0" smtClean="0">
              <a:solidFill>
                <a:schemeClr val="tx1">
                  <a:lumMod val="85000"/>
                  <a:lumOff val="15000"/>
                </a:schemeClr>
              </a:solidFill>
            </a:endParaRPr>
          </a:p>
          <a:p>
            <a:pPr defTabSz="456942"/>
            <a:r>
              <a:rPr lang="en-US" b="0" dirty="0" smtClean="0">
                <a:solidFill>
                  <a:schemeClr val="tx1">
                    <a:lumMod val="85000"/>
                    <a:lumOff val="15000"/>
                  </a:schemeClr>
                </a:solidFill>
              </a:rPr>
              <a:t>So please make</a:t>
            </a:r>
            <a:r>
              <a:rPr lang="en-US" b="0" baseline="0" dirty="0" smtClean="0">
                <a:solidFill>
                  <a:schemeClr val="tx1">
                    <a:lumMod val="85000"/>
                    <a:lumOff val="15000"/>
                  </a:schemeClr>
                </a:solidFill>
              </a:rPr>
              <a:t> sure you fill out a c</a:t>
            </a:r>
            <a:r>
              <a:rPr lang="en-US" b="0" dirty="0" smtClean="0">
                <a:solidFill>
                  <a:schemeClr val="tx1">
                    <a:lumMod val="85000"/>
                    <a:lumOff val="15000"/>
                  </a:schemeClr>
                </a:solidFill>
              </a:rPr>
              <a:t>omment card if you have any question or comments to make sure your inpu</a:t>
            </a:r>
            <a:r>
              <a:rPr lang="en-US" b="0" baseline="0" dirty="0" smtClean="0">
                <a:solidFill>
                  <a:schemeClr val="tx1">
                    <a:lumMod val="85000"/>
                    <a:lumOff val="15000"/>
                  </a:schemeClr>
                </a:solidFill>
              </a:rPr>
              <a:t>t is heard</a:t>
            </a:r>
            <a:endParaRPr lang="en-US" dirty="0" smtClean="0"/>
          </a:p>
          <a:p>
            <a:endParaRPr lang="en-US" dirty="0"/>
          </a:p>
        </p:txBody>
      </p:sp>
      <p:sp>
        <p:nvSpPr>
          <p:cNvPr id="4" name="Slide Number Placeholder 3"/>
          <p:cNvSpPr>
            <a:spLocks noGrp="1"/>
          </p:cNvSpPr>
          <p:nvPr>
            <p:ph type="sldNum" sz="quarter" idx="10"/>
          </p:nvPr>
        </p:nvSpPr>
        <p:spPr/>
        <p:txBody>
          <a:bodyPr/>
          <a:lstStyle/>
          <a:p>
            <a:fld id="{79AC1FBE-B430-8641-9D9E-BE086BEA8FBF}" type="slidenum">
              <a:rPr lang="en-US" smtClean="0"/>
              <a:t>14</a:t>
            </a:fld>
            <a:endParaRPr lang="en-US"/>
          </a:p>
        </p:txBody>
      </p:sp>
    </p:spTree>
    <p:extLst>
      <p:ext uri="{BB962C8B-B14F-4D97-AF65-F5344CB8AC3E}">
        <p14:creationId xmlns:p14="http://schemas.microsoft.com/office/powerpoint/2010/main" val="231067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AC1FBE-B430-8641-9D9E-BE086BEA8FBF}" type="slidenum">
              <a:rPr lang="en-US" smtClean="0"/>
              <a:t>2</a:t>
            </a:fld>
            <a:endParaRPr lang="en-US"/>
          </a:p>
        </p:txBody>
      </p:sp>
    </p:spTree>
    <p:extLst>
      <p:ext uri="{BB962C8B-B14F-4D97-AF65-F5344CB8AC3E}">
        <p14:creationId xmlns:p14="http://schemas.microsoft.com/office/powerpoint/2010/main" val="2421561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Good afternoon.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Thanks you</a:t>
            </a:r>
            <a:r>
              <a:rPr lang="en-US" sz="1200" kern="1200" baseline="0" dirty="0" smtClean="0">
                <a:solidFill>
                  <a:schemeClr val="tx1"/>
                </a:solidFill>
                <a:effectLst/>
                <a:latin typeface="+mn-lt"/>
                <a:ea typeface="+mn-ea"/>
                <a:cs typeface="+mn-cs"/>
              </a:rPr>
              <a:t> for coming out for the Wynnewood </a:t>
            </a:r>
            <a:r>
              <a:rPr lang="en-US" sz="1200" kern="1200" baseline="0" dirty="0" err="1" smtClean="0">
                <a:solidFill>
                  <a:schemeClr val="tx1"/>
                </a:solidFill>
                <a:effectLst/>
                <a:latin typeface="+mn-lt"/>
                <a:ea typeface="+mn-ea"/>
                <a:cs typeface="+mn-cs"/>
              </a:rPr>
              <a:t>Arces</a:t>
            </a:r>
            <a:r>
              <a:rPr lang="en-US" sz="1200" kern="1200" baseline="0" dirty="0" smtClean="0">
                <a:solidFill>
                  <a:schemeClr val="tx1"/>
                </a:solidFill>
                <a:effectLst/>
                <a:latin typeface="+mn-lt"/>
                <a:ea typeface="+mn-ea"/>
                <a:cs typeface="+mn-cs"/>
              </a:rPr>
              <a:t> Reconstruction project community meeting, which was made possible by PWE’s </a:t>
            </a:r>
            <a:r>
              <a:rPr lang="en-US" sz="1200" kern="1200" baseline="0" dirty="0" err="1" smtClean="0">
                <a:solidFill>
                  <a:schemeClr val="tx1"/>
                </a:solidFill>
                <a:effectLst/>
                <a:latin typeface="+mn-lt"/>
                <a:ea typeface="+mn-ea"/>
                <a:cs typeface="+mn-cs"/>
              </a:rPr>
              <a:t>ReBuild</a:t>
            </a:r>
            <a:r>
              <a:rPr lang="en-US" sz="1200" kern="1200" baseline="0" dirty="0" smtClean="0">
                <a:solidFill>
                  <a:schemeClr val="tx1"/>
                </a:solidFill>
                <a:effectLst/>
                <a:latin typeface="+mn-lt"/>
                <a:ea typeface="+mn-ea"/>
                <a:cs typeface="+mn-cs"/>
              </a:rPr>
              <a:t> Houston Program.</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quick show of hands…how many people have heard about </a:t>
            </a:r>
            <a:r>
              <a:rPr lang="en-US" sz="1200" kern="1200" dirty="0" err="1" smtClean="0">
                <a:solidFill>
                  <a:schemeClr val="tx1"/>
                </a:solidFill>
                <a:effectLst/>
                <a:latin typeface="+mn-lt"/>
                <a:ea typeface="+mn-ea"/>
                <a:cs typeface="+mn-cs"/>
              </a:rPr>
              <a:t>ReBuild</a:t>
            </a:r>
            <a:r>
              <a:rPr lang="en-US" sz="1200" kern="1200" dirty="0" smtClean="0">
                <a:solidFill>
                  <a:schemeClr val="tx1"/>
                </a:solidFill>
                <a:effectLst/>
                <a:latin typeface="+mn-lt"/>
                <a:ea typeface="+mn-ea"/>
                <a:cs typeface="+mn-cs"/>
              </a:rPr>
              <a:t> Houston before today’s meeting?</a:t>
            </a:r>
          </a:p>
          <a:p>
            <a:endParaRPr lang="en-US" dirty="0"/>
          </a:p>
        </p:txBody>
      </p:sp>
      <p:sp>
        <p:nvSpPr>
          <p:cNvPr id="4" name="Slide Number Placeholder 3"/>
          <p:cNvSpPr>
            <a:spLocks noGrp="1"/>
          </p:cNvSpPr>
          <p:nvPr>
            <p:ph type="sldNum" sz="quarter" idx="10"/>
          </p:nvPr>
        </p:nvSpPr>
        <p:spPr/>
        <p:txBody>
          <a:bodyPr/>
          <a:lstStyle/>
          <a:p>
            <a:fld id="{79AC1FBE-B430-8641-9D9E-BE086BEA8FBF}" type="slidenum">
              <a:rPr lang="en-US" smtClean="0"/>
              <a:t>3</a:t>
            </a:fld>
            <a:endParaRPr lang="en-US"/>
          </a:p>
        </p:txBody>
      </p:sp>
    </p:spTree>
    <p:extLst>
      <p:ext uri="{BB962C8B-B14F-4D97-AF65-F5344CB8AC3E}">
        <p14:creationId xmlns:p14="http://schemas.microsoft.com/office/powerpoint/2010/main" val="2134419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555">
              <a:defRPr/>
            </a:pPr>
            <a:r>
              <a:rPr lang="en-US" dirty="0" smtClean="0"/>
              <a:t>The ReBuild</a:t>
            </a:r>
            <a:r>
              <a:rPr lang="en-US" baseline="0" dirty="0" smtClean="0"/>
              <a:t> Houston program has the same goals as many of you.  Reduce the amount of time you spend sitting in traffic, keep your areas from flooding, and improve your quality of life by addressing your mobility needs whether they are by car, bus, bike, or on foot.</a:t>
            </a:r>
          </a:p>
          <a:p>
            <a:pPr defTabSz="466555">
              <a:defRPr/>
            </a:pPr>
            <a:endParaRPr lang="en-US" baseline="0" dirty="0" smtClean="0"/>
          </a:p>
          <a:p>
            <a:pPr defTabSz="466555">
              <a:defRPr/>
            </a:pPr>
            <a:r>
              <a:rPr lang="en-US" baseline="0" dirty="0" smtClean="0"/>
              <a:t>To date RBH has spent $655 million on projects such as the upcoming reconstruction of your neighborhood, but the best is yet to come.  As the fund grows we will spend more than </a:t>
            </a:r>
            <a:r>
              <a:rPr lang="en-US" sz="1200" kern="1200" dirty="0" smtClean="0">
                <a:solidFill>
                  <a:schemeClr val="tx1"/>
                </a:solidFill>
                <a:effectLst/>
                <a:latin typeface="+mn-lt"/>
                <a:ea typeface="+mn-ea"/>
                <a:cs typeface="+mn-cs"/>
              </a:rPr>
              <a:t>$2 billion on street and drainage improvements over the next 10 years without incurring any additional debt.  And your participation</a:t>
            </a:r>
            <a:r>
              <a:rPr lang="en-US" sz="1200" kern="1200" baseline="0" dirty="0" smtClean="0">
                <a:solidFill>
                  <a:schemeClr val="tx1"/>
                </a:solidFill>
                <a:effectLst/>
                <a:latin typeface="+mn-lt"/>
                <a:ea typeface="+mn-ea"/>
                <a:cs typeface="+mn-cs"/>
              </a:rPr>
              <a:t> in these community meeting will shape what the neighborhood will look like for the next 50 years.  </a:t>
            </a:r>
          </a:p>
          <a:p>
            <a:pPr defTabSz="466555">
              <a:defRPr/>
            </a:pPr>
            <a:endParaRPr lang="en-US" sz="1200" kern="1200" baseline="0" dirty="0" smtClean="0">
              <a:solidFill>
                <a:schemeClr val="tx1"/>
              </a:solidFill>
              <a:effectLst/>
              <a:latin typeface="+mn-lt"/>
              <a:ea typeface="+mn-ea"/>
              <a:cs typeface="+mn-cs"/>
            </a:endParaRPr>
          </a:p>
          <a:p>
            <a:pPr defTabSz="466555">
              <a:defRPr/>
            </a:pPr>
            <a:r>
              <a:rPr lang="en-US" sz="1200" kern="1200" dirty="0" smtClean="0">
                <a:solidFill>
                  <a:schemeClr val="tx1"/>
                </a:solidFill>
                <a:effectLst/>
                <a:latin typeface="+mn-lt"/>
                <a:ea typeface="+mn-ea"/>
                <a:cs typeface="+mn-cs"/>
              </a:rPr>
              <a:t>But let’s not</a:t>
            </a:r>
            <a:r>
              <a:rPr lang="en-US" sz="1200" kern="1200" baseline="0" dirty="0" smtClean="0">
                <a:solidFill>
                  <a:schemeClr val="tx1"/>
                </a:solidFill>
                <a:effectLst/>
                <a:latin typeface="+mn-lt"/>
                <a:ea typeface="+mn-ea"/>
                <a:cs typeface="+mn-cs"/>
              </a:rPr>
              <a:t> get too far ahead, we are here to talk about Wynnewood.</a:t>
            </a:r>
            <a:r>
              <a:rPr lang="en-US" sz="1200" kern="1200" dirty="0" smtClean="0">
                <a:solidFill>
                  <a:schemeClr val="tx1"/>
                </a:solidFill>
                <a:effectLst/>
                <a:latin typeface="+mn-lt"/>
                <a:ea typeface="+mn-ea"/>
                <a:cs typeface="+mn-cs"/>
              </a:rPr>
              <a:t> </a:t>
            </a:r>
            <a:endParaRPr lang="en-US" baseline="0" dirty="0" smtClean="0"/>
          </a:p>
          <a:p>
            <a:pPr defTabSz="466555">
              <a:defRPr/>
            </a:pPr>
            <a:endParaRPr lang="en-US" baseline="0" dirty="0" smtClean="0"/>
          </a:p>
          <a:p>
            <a:pPr marL="628650" lvl="1" indent="-171450" defTabSz="466555">
              <a:buFontTx/>
              <a:buChar char="-"/>
              <a:defRPr/>
            </a:pPr>
            <a:endParaRPr lang="en-US" dirty="0"/>
          </a:p>
        </p:txBody>
      </p:sp>
      <p:sp>
        <p:nvSpPr>
          <p:cNvPr id="4" name="Slide Number Placeholder 3"/>
          <p:cNvSpPr>
            <a:spLocks noGrp="1"/>
          </p:cNvSpPr>
          <p:nvPr>
            <p:ph type="sldNum" sz="quarter" idx="10"/>
          </p:nvPr>
        </p:nvSpPr>
        <p:spPr/>
        <p:txBody>
          <a:bodyPr/>
          <a:lstStyle/>
          <a:p>
            <a:fld id="{79AC1FBE-B430-8641-9D9E-BE086BEA8FBF}" type="slidenum">
              <a:rPr lang="en-US" smtClean="0"/>
              <a:t>4</a:t>
            </a:fld>
            <a:endParaRPr lang="en-US"/>
          </a:p>
        </p:txBody>
      </p:sp>
    </p:spTree>
    <p:extLst>
      <p:ext uri="{BB962C8B-B14F-4D97-AF65-F5344CB8AC3E}">
        <p14:creationId xmlns:p14="http://schemas.microsoft.com/office/powerpoint/2010/main" val="2134419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Rebuild </a:t>
            </a:r>
            <a:r>
              <a:rPr lang="en-US" sz="1300" dirty="0" smtClean="0"/>
              <a:t>Houston </a:t>
            </a:r>
            <a:r>
              <a:rPr lang="en-US" sz="1300" dirty="0"/>
              <a:t>viewer screen shot</a:t>
            </a:r>
          </a:p>
          <a:p>
            <a:endParaRPr lang="en-US" sz="1300" dirty="0"/>
          </a:p>
          <a:p>
            <a:r>
              <a:rPr lang="en-US" sz="1300" b="1" dirty="0" smtClean="0"/>
              <a:t>Wynnewood Acres Reconstruction </a:t>
            </a:r>
            <a:endParaRPr lang="en-US" sz="1300" b="1" dirty="0"/>
          </a:p>
          <a:p>
            <a:pPr marL="308289" indent="-308289">
              <a:buFont typeface="Arial" panose="020B0604020202020204" pitchFamily="34" charset="0"/>
              <a:buChar char="•"/>
            </a:pPr>
            <a:r>
              <a:rPr lang="en-US" sz="1300" dirty="0" smtClean="0"/>
              <a:t>M-410014</a:t>
            </a:r>
            <a:endParaRPr lang="en-US" sz="1300" dirty="0"/>
          </a:p>
          <a:p>
            <a:pPr marL="308289" indent="-308289">
              <a:buFont typeface="Arial" panose="020B0604020202020204" pitchFamily="34" charset="0"/>
              <a:buChar char="•"/>
            </a:pPr>
            <a:r>
              <a:rPr lang="en-US" sz="1300" dirty="0" smtClean="0"/>
              <a:t>Design 2016</a:t>
            </a:r>
          </a:p>
          <a:p>
            <a:pPr marL="308289" indent="-308289">
              <a:buFont typeface="Arial" panose="020B0604020202020204" pitchFamily="34" charset="0"/>
              <a:buChar char="•"/>
            </a:pPr>
            <a:r>
              <a:rPr lang="en-US" sz="1300" dirty="0" smtClean="0"/>
              <a:t>Construction</a:t>
            </a:r>
            <a:r>
              <a:rPr lang="en-US" sz="1300" baseline="0" dirty="0" smtClean="0"/>
              <a:t> </a:t>
            </a:r>
            <a:r>
              <a:rPr lang="en-US" sz="1300" dirty="0" smtClean="0"/>
              <a:t>2019</a:t>
            </a:r>
            <a:r>
              <a:rPr lang="en-US" sz="1300" baseline="30000" dirty="0" smtClean="0"/>
              <a:t> </a:t>
            </a:r>
            <a:endParaRPr lang="en-US" sz="1300" baseline="30000" dirty="0"/>
          </a:p>
        </p:txBody>
      </p:sp>
      <p:sp>
        <p:nvSpPr>
          <p:cNvPr id="4" name="Slide Number Placeholder 3"/>
          <p:cNvSpPr>
            <a:spLocks noGrp="1"/>
          </p:cNvSpPr>
          <p:nvPr>
            <p:ph type="sldNum" sz="quarter" idx="10"/>
          </p:nvPr>
        </p:nvSpPr>
        <p:spPr/>
        <p:txBody>
          <a:bodyPr/>
          <a:lstStyle/>
          <a:p>
            <a:fld id="{79AC1FBE-B430-8641-9D9E-BE086BEA8FBF}" type="slidenum">
              <a:rPr lang="en-US" smtClean="0"/>
              <a:t>5</a:t>
            </a:fld>
            <a:endParaRPr lang="en-US"/>
          </a:p>
        </p:txBody>
      </p:sp>
    </p:spTree>
    <p:extLst>
      <p:ext uri="{BB962C8B-B14F-4D97-AF65-F5344CB8AC3E}">
        <p14:creationId xmlns:p14="http://schemas.microsoft.com/office/powerpoint/2010/main" val="2476428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Here is a full snapshot of the area being reconstructed.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5 streets </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Penelope </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Evangeline </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Pandora </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Gloria </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Wynnewood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p:txBody>
      </p:sp>
      <p:sp>
        <p:nvSpPr>
          <p:cNvPr id="4" name="Slide Number Placeholder 3"/>
          <p:cNvSpPr>
            <a:spLocks noGrp="1"/>
          </p:cNvSpPr>
          <p:nvPr>
            <p:ph type="sldNum" sz="quarter" idx="10"/>
          </p:nvPr>
        </p:nvSpPr>
        <p:spPr/>
        <p:txBody>
          <a:bodyPr/>
          <a:lstStyle/>
          <a:p>
            <a:fld id="{79AC1FBE-B430-8641-9D9E-BE086BEA8FBF}" type="slidenum">
              <a:rPr lang="en-US" smtClean="0"/>
              <a:t>6</a:t>
            </a:fld>
            <a:endParaRPr lang="en-US"/>
          </a:p>
        </p:txBody>
      </p:sp>
    </p:spTree>
    <p:extLst>
      <p:ext uri="{BB962C8B-B14F-4D97-AF65-F5344CB8AC3E}">
        <p14:creationId xmlns:p14="http://schemas.microsoft.com/office/powerpoint/2010/main" val="3407733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p>
        </p:txBody>
      </p:sp>
      <p:sp>
        <p:nvSpPr>
          <p:cNvPr id="4" name="Slide Number Placeholder 3"/>
          <p:cNvSpPr>
            <a:spLocks noGrp="1"/>
          </p:cNvSpPr>
          <p:nvPr>
            <p:ph type="sldNum" sz="quarter" idx="10"/>
          </p:nvPr>
        </p:nvSpPr>
        <p:spPr/>
        <p:txBody>
          <a:bodyPr/>
          <a:lstStyle/>
          <a:p>
            <a:fld id="{79AC1FBE-B430-8641-9D9E-BE086BEA8FBF}" type="slidenum">
              <a:rPr lang="en-US" smtClean="0"/>
              <a:t>7</a:t>
            </a:fld>
            <a:endParaRPr lang="en-US"/>
          </a:p>
        </p:txBody>
      </p:sp>
    </p:spTree>
    <p:extLst>
      <p:ext uri="{BB962C8B-B14F-4D97-AF65-F5344CB8AC3E}">
        <p14:creationId xmlns:p14="http://schemas.microsoft.com/office/powerpoint/2010/main" val="437963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AC1FBE-B430-8641-9D9E-BE086BEA8FBF}" type="slidenum">
              <a:rPr lang="en-US" smtClean="0"/>
              <a:t>8</a:t>
            </a:fld>
            <a:endParaRPr lang="en-US"/>
          </a:p>
        </p:txBody>
      </p:sp>
    </p:spTree>
    <p:extLst>
      <p:ext uri="{BB962C8B-B14F-4D97-AF65-F5344CB8AC3E}">
        <p14:creationId xmlns:p14="http://schemas.microsoft.com/office/powerpoint/2010/main" val="357402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Existing</a:t>
            </a:r>
            <a:r>
              <a:rPr lang="en-US" baseline="0" dirty="0" smtClean="0"/>
              <a:t> Flow Path </a:t>
            </a:r>
          </a:p>
          <a:p>
            <a:endParaRPr lang="en-US" baseline="0" dirty="0" smtClean="0"/>
          </a:p>
          <a:p>
            <a:r>
              <a:rPr lang="en-US" baseline="0" dirty="0" smtClean="0"/>
              <a:t>Overland storm water flowing through some properties. </a:t>
            </a:r>
          </a:p>
          <a:p>
            <a:endParaRPr lang="en-US" dirty="0"/>
          </a:p>
        </p:txBody>
      </p:sp>
      <p:sp>
        <p:nvSpPr>
          <p:cNvPr id="4" name="Slide Number Placeholder 3"/>
          <p:cNvSpPr>
            <a:spLocks noGrp="1"/>
          </p:cNvSpPr>
          <p:nvPr>
            <p:ph type="sldNum" sz="quarter" idx="10"/>
          </p:nvPr>
        </p:nvSpPr>
        <p:spPr/>
        <p:txBody>
          <a:bodyPr/>
          <a:lstStyle/>
          <a:p>
            <a:fld id="{79AC1FBE-B430-8641-9D9E-BE086BEA8FBF}" type="slidenum">
              <a:rPr lang="en-US" smtClean="0"/>
              <a:t>9</a:t>
            </a:fld>
            <a:endParaRPr lang="en-US"/>
          </a:p>
        </p:txBody>
      </p:sp>
    </p:spTree>
    <p:extLst>
      <p:ext uri="{BB962C8B-B14F-4D97-AF65-F5344CB8AC3E}">
        <p14:creationId xmlns:p14="http://schemas.microsoft.com/office/powerpoint/2010/main" val="1069484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81A2F4-E2EE-4D6A-B7B7-2102EAA714A1}" type="datetime1">
              <a:rPr lang="en-US" smtClean="0"/>
              <a:t>6/10/2016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3C4FD-D4CD-024F-A6B3-A9BFBB75B771}" type="slidenum">
              <a:rPr lang="en-US" smtClean="0"/>
              <a:t>‹#›</a:t>
            </a:fld>
            <a:endParaRPr lang="en-US"/>
          </a:p>
        </p:txBody>
      </p:sp>
    </p:spTree>
    <p:extLst>
      <p:ext uri="{BB962C8B-B14F-4D97-AF65-F5344CB8AC3E}">
        <p14:creationId xmlns:p14="http://schemas.microsoft.com/office/powerpoint/2010/main" val="2709407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258D8D-4D36-4BBE-8D72-1990E0D25518}" type="datetime1">
              <a:rPr lang="en-US" smtClean="0"/>
              <a:t>6/10/2016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3C4FD-D4CD-024F-A6B3-A9BFBB75B771}" type="slidenum">
              <a:rPr lang="en-US" smtClean="0"/>
              <a:t>‹#›</a:t>
            </a:fld>
            <a:endParaRPr lang="en-US"/>
          </a:p>
        </p:txBody>
      </p:sp>
    </p:spTree>
    <p:extLst>
      <p:ext uri="{BB962C8B-B14F-4D97-AF65-F5344CB8AC3E}">
        <p14:creationId xmlns:p14="http://schemas.microsoft.com/office/powerpoint/2010/main" val="3050503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B7DCA8-1D6D-431F-B599-EF643909FCAD}" type="datetime1">
              <a:rPr lang="en-US" smtClean="0"/>
              <a:t>6/10/2016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3C4FD-D4CD-024F-A6B3-A9BFBB75B771}" type="slidenum">
              <a:rPr lang="en-US" smtClean="0"/>
              <a:t>‹#›</a:t>
            </a:fld>
            <a:endParaRPr lang="en-US"/>
          </a:p>
        </p:txBody>
      </p:sp>
    </p:spTree>
    <p:extLst>
      <p:ext uri="{BB962C8B-B14F-4D97-AF65-F5344CB8AC3E}">
        <p14:creationId xmlns:p14="http://schemas.microsoft.com/office/powerpoint/2010/main" val="3428299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23C39C-BB06-4FF6-B10F-22BC55398638}" type="datetime1">
              <a:rPr lang="en-US" smtClean="0"/>
              <a:t>6/10/2016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3C4FD-D4CD-024F-A6B3-A9BFBB75B771}" type="slidenum">
              <a:rPr lang="en-US" smtClean="0"/>
              <a:t>‹#›</a:t>
            </a:fld>
            <a:endParaRPr lang="en-US"/>
          </a:p>
        </p:txBody>
      </p:sp>
    </p:spTree>
    <p:extLst>
      <p:ext uri="{BB962C8B-B14F-4D97-AF65-F5344CB8AC3E}">
        <p14:creationId xmlns:p14="http://schemas.microsoft.com/office/powerpoint/2010/main" val="3079796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D830AC-C83C-41A1-AD0B-7E1D76CDAB4C}" type="datetime1">
              <a:rPr lang="en-US" smtClean="0"/>
              <a:t>6/10/2016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3C4FD-D4CD-024F-A6B3-A9BFBB75B771}" type="slidenum">
              <a:rPr lang="en-US" smtClean="0"/>
              <a:t>‹#›</a:t>
            </a:fld>
            <a:endParaRPr lang="en-US"/>
          </a:p>
        </p:txBody>
      </p:sp>
    </p:spTree>
    <p:extLst>
      <p:ext uri="{BB962C8B-B14F-4D97-AF65-F5344CB8AC3E}">
        <p14:creationId xmlns:p14="http://schemas.microsoft.com/office/powerpoint/2010/main" val="1786165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B333FF-2E41-44E0-923B-BF69505F62DF}" type="datetime1">
              <a:rPr lang="en-US" smtClean="0"/>
              <a:t>6/10/2016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23C4FD-D4CD-024F-A6B3-A9BFBB75B771}" type="slidenum">
              <a:rPr lang="en-US" smtClean="0"/>
              <a:t>‹#›</a:t>
            </a:fld>
            <a:endParaRPr lang="en-US"/>
          </a:p>
        </p:txBody>
      </p:sp>
    </p:spTree>
    <p:extLst>
      <p:ext uri="{BB962C8B-B14F-4D97-AF65-F5344CB8AC3E}">
        <p14:creationId xmlns:p14="http://schemas.microsoft.com/office/powerpoint/2010/main" val="1493102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01B5B8-221B-49BF-B82B-CAEFBE127213}" type="datetime1">
              <a:rPr lang="en-US" smtClean="0"/>
              <a:t>6/10/2016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23C4FD-D4CD-024F-A6B3-A9BFBB75B771}" type="slidenum">
              <a:rPr lang="en-US" smtClean="0"/>
              <a:t>‹#›</a:t>
            </a:fld>
            <a:endParaRPr lang="en-US"/>
          </a:p>
        </p:txBody>
      </p:sp>
    </p:spTree>
    <p:extLst>
      <p:ext uri="{BB962C8B-B14F-4D97-AF65-F5344CB8AC3E}">
        <p14:creationId xmlns:p14="http://schemas.microsoft.com/office/powerpoint/2010/main" val="2217848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D68C5F-13CC-4ACC-B4AC-25C440390186}" type="datetime1">
              <a:rPr lang="en-US" smtClean="0"/>
              <a:t>6/10/2016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23C4FD-D4CD-024F-A6B3-A9BFBB75B771}" type="slidenum">
              <a:rPr lang="en-US" smtClean="0"/>
              <a:t>‹#›</a:t>
            </a:fld>
            <a:endParaRPr lang="en-US"/>
          </a:p>
        </p:txBody>
      </p:sp>
    </p:spTree>
    <p:extLst>
      <p:ext uri="{BB962C8B-B14F-4D97-AF65-F5344CB8AC3E}">
        <p14:creationId xmlns:p14="http://schemas.microsoft.com/office/powerpoint/2010/main" val="4193169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19B637-F413-4B51-9DFF-CB23D3F72A03}" type="datetime1">
              <a:rPr lang="en-US" smtClean="0"/>
              <a:t>6/10/2016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23C4FD-D4CD-024F-A6B3-A9BFBB75B771}" type="slidenum">
              <a:rPr lang="en-US" smtClean="0"/>
              <a:t>‹#›</a:t>
            </a:fld>
            <a:endParaRPr lang="en-US"/>
          </a:p>
        </p:txBody>
      </p:sp>
    </p:spTree>
    <p:extLst>
      <p:ext uri="{BB962C8B-B14F-4D97-AF65-F5344CB8AC3E}">
        <p14:creationId xmlns:p14="http://schemas.microsoft.com/office/powerpoint/2010/main" val="2408332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90CA16-0E26-4820-BE1B-24510E80493E}" type="datetime1">
              <a:rPr lang="en-US" smtClean="0"/>
              <a:t>6/10/2016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23C4FD-D4CD-024F-A6B3-A9BFBB75B771}" type="slidenum">
              <a:rPr lang="en-US" smtClean="0"/>
              <a:t>‹#›</a:t>
            </a:fld>
            <a:endParaRPr lang="en-US"/>
          </a:p>
        </p:txBody>
      </p:sp>
    </p:spTree>
    <p:extLst>
      <p:ext uri="{BB962C8B-B14F-4D97-AF65-F5344CB8AC3E}">
        <p14:creationId xmlns:p14="http://schemas.microsoft.com/office/powerpoint/2010/main" val="1138019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5CF358-53A9-4539-806F-6713DE58A262}" type="datetime1">
              <a:rPr lang="en-US" smtClean="0"/>
              <a:t>6/10/2016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23C4FD-D4CD-024F-A6B3-A9BFBB75B771}" type="slidenum">
              <a:rPr lang="en-US" smtClean="0"/>
              <a:t>‹#›</a:t>
            </a:fld>
            <a:endParaRPr lang="en-US"/>
          </a:p>
        </p:txBody>
      </p:sp>
    </p:spTree>
    <p:extLst>
      <p:ext uri="{BB962C8B-B14F-4D97-AF65-F5344CB8AC3E}">
        <p14:creationId xmlns:p14="http://schemas.microsoft.com/office/powerpoint/2010/main" val="2636888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5218D1-7641-4654-A0FB-F015B3E44316}" type="datetime1">
              <a:rPr lang="en-US" smtClean="0"/>
              <a:t>6/10/2016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23C4FD-D4CD-024F-A6B3-A9BFBB75B771}" type="slidenum">
              <a:rPr lang="en-US" smtClean="0"/>
              <a:t>‹#›</a:t>
            </a:fld>
            <a:endParaRPr lang="en-US"/>
          </a:p>
        </p:txBody>
      </p:sp>
    </p:spTree>
    <p:extLst>
      <p:ext uri="{BB962C8B-B14F-4D97-AF65-F5344CB8AC3E}">
        <p14:creationId xmlns:p14="http://schemas.microsoft.com/office/powerpoint/2010/main" val="88233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mailto:pweplanning@houstontx.gov" TargetMode="Externa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7312"/>
            <a:ext cx="8229600" cy="4525963"/>
          </a:xfrm>
        </p:spPr>
        <p:txBody>
          <a:bodyPr>
            <a:normAutofit/>
          </a:bodyPr>
          <a:lstStyle/>
          <a:p>
            <a:pPr marL="0" indent="0">
              <a:buNone/>
            </a:pPr>
            <a:r>
              <a:rPr lang="en-US" sz="1800" dirty="0" smtClean="0"/>
              <a:t> </a:t>
            </a:r>
            <a:endParaRPr lang="en-US" sz="1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760" y="1708700"/>
            <a:ext cx="7475362" cy="3440960"/>
          </a:xfrm>
          <a:prstGeom prst="rect">
            <a:avLst/>
          </a:prstGeom>
        </p:spPr>
      </p:pic>
      <p:sp>
        <p:nvSpPr>
          <p:cNvPr id="2" name="Slide Number Placeholder 1"/>
          <p:cNvSpPr>
            <a:spLocks noGrp="1"/>
          </p:cNvSpPr>
          <p:nvPr>
            <p:ph type="sldNum" sz="quarter" idx="12"/>
          </p:nvPr>
        </p:nvSpPr>
        <p:spPr>
          <a:xfrm>
            <a:off x="165100" y="6362700"/>
            <a:ext cx="228600" cy="365125"/>
          </a:xfrm>
        </p:spPr>
        <p:txBody>
          <a:bodyPr/>
          <a:lstStyle/>
          <a:p>
            <a:fld id="{4123C4FD-D4CD-024F-A6B3-A9BFBB75B771}" type="slidenum">
              <a:rPr lang="en-US" smtClean="0"/>
              <a:t>1</a:t>
            </a:fld>
            <a:endParaRPr lang="en-US" dirty="0"/>
          </a:p>
        </p:txBody>
      </p:sp>
      <p:sp>
        <p:nvSpPr>
          <p:cNvPr id="6" name="Rectangle 5"/>
          <p:cNvSpPr/>
          <p:nvPr/>
        </p:nvSpPr>
        <p:spPr>
          <a:xfrm>
            <a:off x="4216" y="3661"/>
            <a:ext cx="9159266" cy="1568543"/>
          </a:xfrm>
          <a:prstGeom prst="rect">
            <a:avLst/>
          </a:prstGeom>
          <a:solidFill>
            <a:srgbClr val="164A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ityofHoustonSeal.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6216" y="5786720"/>
            <a:ext cx="929872" cy="941105"/>
          </a:xfrm>
          <a:prstGeom prst="rect">
            <a:avLst/>
          </a:prstGeom>
        </p:spPr>
      </p:pic>
      <p:pic>
        <p:nvPicPr>
          <p:cNvPr id="8" name="Picture 7" descr="PWE_Logo_Bevel_smooth.ep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73801" y="5920812"/>
            <a:ext cx="926641" cy="672918"/>
          </a:xfrm>
          <a:prstGeom prst="rect">
            <a:avLst/>
          </a:prstGeom>
        </p:spPr>
      </p:pic>
      <p:sp>
        <p:nvSpPr>
          <p:cNvPr id="9" name="Rectangle 8"/>
          <p:cNvSpPr/>
          <p:nvPr/>
        </p:nvSpPr>
        <p:spPr>
          <a:xfrm>
            <a:off x="19482" y="65311"/>
            <a:ext cx="9144000" cy="1323439"/>
          </a:xfrm>
          <a:prstGeom prst="rect">
            <a:avLst/>
          </a:prstGeom>
        </p:spPr>
        <p:txBody>
          <a:bodyPr wrap="square">
            <a:spAutoFit/>
          </a:bodyPr>
          <a:lstStyle/>
          <a:p>
            <a:pPr algn="ctr"/>
            <a:r>
              <a:rPr lang="en-US" sz="4000" b="1" dirty="0" smtClean="0">
                <a:solidFill>
                  <a:schemeClr val="bg1"/>
                </a:solidFill>
                <a:effectLst>
                  <a:outerShdw blurRad="38100" dist="38100" dir="2700000" algn="tl">
                    <a:srgbClr val="000000">
                      <a:alpha val="43137"/>
                    </a:srgbClr>
                  </a:outerShdw>
                </a:effectLst>
              </a:rPr>
              <a:t>Wynnewood Acres Terrace Reconstruction</a:t>
            </a:r>
            <a:endParaRPr lang="en-US" sz="2400" b="1" dirty="0">
              <a:solidFill>
                <a:schemeClr val="bg1"/>
              </a:solidFill>
              <a:effectLst>
                <a:outerShdw blurRad="38100" dist="38100" dir="2700000" algn="tl">
                  <a:srgbClr val="000000">
                    <a:alpha val="43137"/>
                  </a:srgbClr>
                </a:outerShdw>
              </a:effectLst>
            </a:endParaRPr>
          </a:p>
        </p:txBody>
      </p:sp>
      <p:sp>
        <p:nvSpPr>
          <p:cNvPr id="10" name="Rectangle 9"/>
          <p:cNvSpPr/>
          <p:nvPr/>
        </p:nvSpPr>
        <p:spPr>
          <a:xfrm>
            <a:off x="0" y="5589412"/>
            <a:ext cx="9144000" cy="150404"/>
          </a:xfrm>
          <a:prstGeom prst="rect">
            <a:avLst/>
          </a:prstGeom>
          <a:solidFill>
            <a:srgbClr val="164A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783408" y="6103383"/>
            <a:ext cx="1396536" cy="307777"/>
          </a:xfrm>
          <a:prstGeom prst="rect">
            <a:avLst/>
          </a:prstGeom>
          <a:noFill/>
        </p:spPr>
        <p:txBody>
          <a:bodyPr wrap="none" rtlCol="0">
            <a:spAutoFit/>
          </a:bodyPr>
          <a:lstStyle/>
          <a:p>
            <a:r>
              <a:rPr lang="en-US" sz="1400" b="1" dirty="0" smtClean="0">
                <a:solidFill>
                  <a:schemeClr val="tx1">
                    <a:lumMod val="75000"/>
                    <a:lumOff val="25000"/>
                  </a:schemeClr>
                </a:solidFill>
              </a:rPr>
              <a:t>June 14, </a:t>
            </a:r>
            <a:r>
              <a:rPr lang="en-US" sz="1400" b="1" dirty="0" smtClean="0">
                <a:solidFill>
                  <a:schemeClr val="tx1">
                    <a:lumMod val="75000"/>
                    <a:lumOff val="25000"/>
                  </a:schemeClr>
                </a:solidFill>
              </a:rPr>
              <a:t>2016</a:t>
            </a:r>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18314128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UN_001_042015_Presentation-03.png"/>
          <p:cNvPicPr>
            <a:picLocks noChangeAspect="1"/>
          </p:cNvPicPr>
          <p:nvPr/>
        </p:nvPicPr>
        <p:blipFill rotWithShape="1">
          <a:blip r:embed="rId3" cstate="email">
            <a:extLst>
              <a:ext uri="{28A0092B-C50C-407E-A947-70E740481C1C}">
                <a14:useLocalDpi xmlns:a14="http://schemas.microsoft.com/office/drawing/2010/main"/>
              </a:ext>
            </a:extLst>
          </a:blip>
          <a:srcRect l="-1" r="80391"/>
          <a:stretch/>
        </p:blipFill>
        <p:spPr>
          <a:xfrm>
            <a:off x="-4246" y="832018"/>
            <a:ext cx="1963003" cy="6025982"/>
          </a:xfrm>
          <a:prstGeom prst="rect">
            <a:avLst/>
          </a:prstGeom>
        </p:spPr>
      </p:pic>
      <p:pic>
        <p:nvPicPr>
          <p:cNvPr id="12" name="Picture 11" descr="GUN_001_042015_Presentation-03.png"/>
          <p:cNvPicPr>
            <a:picLocks noChangeAspect="1"/>
          </p:cNvPicPr>
          <p:nvPr/>
        </p:nvPicPr>
        <p:blipFill rotWithShape="1">
          <a:blip r:embed="rId3" cstate="email">
            <a:extLst>
              <a:ext uri="{28A0092B-C50C-407E-A947-70E740481C1C}">
                <a14:useLocalDpi xmlns:a14="http://schemas.microsoft.com/office/drawing/2010/main"/>
              </a:ext>
            </a:extLst>
          </a:blip>
          <a:srcRect r="8657"/>
          <a:stretch/>
        </p:blipFill>
        <p:spPr>
          <a:xfrm>
            <a:off x="1692320" y="832018"/>
            <a:ext cx="7451679" cy="6025982"/>
          </a:xfrm>
          <a:prstGeom prst="rect">
            <a:avLst/>
          </a:prstGeom>
        </p:spPr>
      </p:pic>
      <p:pic>
        <p:nvPicPr>
          <p:cNvPr id="18" name="Picture 17" descr="GUN_001_042015_Presentation-04.png"/>
          <p:cNvPicPr>
            <a:picLocks noChangeAspect="1"/>
          </p:cNvPicPr>
          <p:nvPr/>
        </p:nvPicPr>
        <p:blipFill rotWithShape="1">
          <a:blip r:embed="rId4" cstate="email">
            <a:extLst>
              <a:ext uri="{28A0092B-C50C-407E-A947-70E740481C1C}">
                <a14:useLocalDpi xmlns:a14="http://schemas.microsoft.com/office/drawing/2010/main"/>
              </a:ext>
            </a:extLst>
          </a:blip>
          <a:srcRect b="98422"/>
          <a:stretch/>
        </p:blipFill>
        <p:spPr>
          <a:xfrm>
            <a:off x="0" y="-88576"/>
            <a:ext cx="9144000" cy="920593"/>
          </a:xfrm>
          <a:prstGeom prst="rect">
            <a:avLst/>
          </a:prstGeom>
        </p:spPr>
      </p:pic>
      <p:sp>
        <p:nvSpPr>
          <p:cNvPr id="3" name="Rectangle 2"/>
          <p:cNvSpPr/>
          <p:nvPr/>
        </p:nvSpPr>
        <p:spPr>
          <a:xfrm>
            <a:off x="180109" y="47189"/>
            <a:ext cx="8783781" cy="1354217"/>
          </a:xfrm>
          <a:prstGeom prst="rect">
            <a:avLst/>
          </a:prstGeom>
        </p:spPr>
        <p:txBody>
          <a:bodyPr wrap="square">
            <a:spAutoFit/>
          </a:bodyPr>
          <a:lstStyle/>
          <a:p>
            <a:pPr algn="ctr"/>
            <a:r>
              <a:rPr lang="en-US" sz="4400" b="1" dirty="0" smtClean="0">
                <a:solidFill>
                  <a:schemeClr val="tx2">
                    <a:lumMod val="75000"/>
                  </a:schemeClr>
                </a:solidFill>
              </a:rPr>
              <a:t>Project Highlights</a:t>
            </a:r>
          </a:p>
          <a:p>
            <a:pPr algn="ctr"/>
            <a:endParaRPr lang="en-US" sz="3800" b="1" dirty="0" smtClean="0">
              <a:solidFill>
                <a:schemeClr val="tx2">
                  <a:lumMod val="75000"/>
                </a:schemeClr>
              </a:solidFill>
            </a:endParaRPr>
          </a:p>
        </p:txBody>
      </p:sp>
      <p:pic>
        <p:nvPicPr>
          <p:cNvPr id="4" name="Picture 3" descr="GUN_001_042015_Presentation-1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5561" y="1017855"/>
            <a:ext cx="1184178" cy="1149498"/>
          </a:xfrm>
          <a:prstGeom prst="rect">
            <a:avLst/>
          </a:prstGeom>
        </p:spPr>
      </p:pic>
      <p:pic>
        <p:nvPicPr>
          <p:cNvPr id="9" name="Picture 8" descr="Thumbs-Up-Icon_Vector.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25005" y="6265032"/>
            <a:ext cx="472010" cy="485209"/>
          </a:xfrm>
          <a:prstGeom prst="rect">
            <a:avLst/>
          </a:prstGeom>
        </p:spPr>
      </p:pic>
      <p:sp>
        <p:nvSpPr>
          <p:cNvPr id="11" name="TextBox 10"/>
          <p:cNvSpPr txBox="1"/>
          <p:nvPr/>
        </p:nvSpPr>
        <p:spPr>
          <a:xfrm>
            <a:off x="1692321" y="1238661"/>
            <a:ext cx="6960360" cy="707886"/>
          </a:xfrm>
          <a:prstGeom prst="rect">
            <a:avLst/>
          </a:prstGeom>
          <a:noFill/>
        </p:spPr>
        <p:txBody>
          <a:bodyPr wrap="square" rtlCol="0">
            <a:spAutoFit/>
          </a:bodyPr>
          <a:lstStyle/>
          <a:p>
            <a:r>
              <a:rPr lang="en-US" sz="2000" b="1" dirty="0" smtClean="0">
                <a:solidFill>
                  <a:schemeClr val="tx2">
                    <a:lumMod val="75000"/>
                  </a:schemeClr>
                </a:solidFill>
                <a:latin typeface="Arial" panose="020B0604020202020204" pitchFamily="34" charset="0"/>
                <a:cs typeface="Arial" panose="020B0604020202020204" pitchFamily="34" charset="0"/>
              </a:rPr>
              <a:t>Increasing capacity of storm drainage by replacing existing ditches with pipe and swale system</a:t>
            </a:r>
          </a:p>
        </p:txBody>
      </p:sp>
      <p:sp>
        <p:nvSpPr>
          <p:cNvPr id="2" name="Slide Number Placeholder 1"/>
          <p:cNvSpPr>
            <a:spLocks noGrp="1"/>
          </p:cNvSpPr>
          <p:nvPr>
            <p:ph type="sldNum" sz="quarter" idx="12"/>
          </p:nvPr>
        </p:nvSpPr>
        <p:spPr>
          <a:xfrm>
            <a:off x="-1570017" y="6356350"/>
            <a:ext cx="2133600" cy="365125"/>
          </a:xfrm>
        </p:spPr>
        <p:txBody>
          <a:bodyPr/>
          <a:lstStyle/>
          <a:p>
            <a:fld id="{4123C4FD-D4CD-024F-A6B3-A9BFBB75B771}" type="slidenum">
              <a:rPr lang="en-US" sz="1600" b="1" smtClean="0">
                <a:solidFill>
                  <a:schemeClr val="bg1"/>
                </a:solidFill>
              </a:rPr>
              <a:t>10</a:t>
            </a:fld>
            <a:endParaRPr lang="en-US" b="1" dirty="0">
              <a:solidFill>
                <a:schemeClr val="bg1"/>
              </a:solidFill>
            </a:endParaRPr>
          </a:p>
        </p:txBody>
      </p:sp>
      <p:sp>
        <p:nvSpPr>
          <p:cNvPr id="15" name="Rectangle 14"/>
          <p:cNvSpPr/>
          <p:nvPr/>
        </p:nvSpPr>
        <p:spPr>
          <a:xfrm>
            <a:off x="977650" y="2723349"/>
            <a:ext cx="5581590" cy="2200602"/>
          </a:xfrm>
          <a:prstGeom prst="rect">
            <a:avLst/>
          </a:prstGeom>
        </p:spPr>
        <p:txBody>
          <a:bodyPr wrap="square" anchor="ctr">
            <a:spAutoFit/>
          </a:bodyPr>
          <a:lstStyle/>
          <a:p>
            <a:pPr marL="285750" lvl="0" indent="-285750">
              <a:spcAft>
                <a:spcPts val="1200"/>
              </a:spcAft>
              <a:buFont typeface="Arial" panose="020B0604020202020204" pitchFamily="34" charset="0"/>
              <a:buChar char="•"/>
            </a:pPr>
            <a:r>
              <a:rPr lang="en-US" b="1" dirty="0" smtClean="0">
                <a:solidFill>
                  <a:schemeClr val="tx2">
                    <a:lumMod val="75000"/>
                  </a:schemeClr>
                </a:solidFill>
              </a:rPr>
              <a:t>Replace existing asphalt streets with concrete pavement </a:t>
            </a:r>
          </a:p>
          <a:p>
            <a:pPr marL="285750" lvl="0" indent="-285750">
              <a:buFont typeface="Arial" panose="020B0604020202020204" pitchFamily="34" charset="0"/>
              <a:buChar char="•"/>
            </a:pPr>
            <a:r>
              <a:rPr lang="en-US" b="1" dirty="0" smtClean="0">
                <a:solidFill>
                  <a:schemeClr val="tx2">
                    <a:lumMod val="75000"/>
                  </a:schemeClr>
                </a:solidFill>
              </a:rPr>
              <a:t>Update water and sewer infrastructure as necessary</a:t>
            </a:r>
            <a:endParaRPr lang="en-US" b="1" dirty="0">
              <a:solidFill>
                <a:schemeClr val="tx2">
                  <a:lumMod val="75000"/>
                </a:schemeClr>
              </a:solidFill>
            </a:endParaRPr>
          </a:p>
          <a:p>
            <a:pPr marL="285750" indent="-285750">
              <a:lnSpc>
                <a:spcPct val="200000"/>
              </a:lnSpc>
              <a:buFont typeface="Arial" panose="020B0604020202020204" pitchFamily="34" charset="0"/>
              <a:buChar char="•"/>
            </a:pPr>
            <a:r>
              <a:rPr lang="en-US" b="1" dirty="0" smtClean="0">
                <a:solidFill>
                  <a:schemeClr val="tx2">
                    <a:lumMod val="75000"/>
                  </a:schemeClr>
                </a:solidFill>
              </a:rPr>
              <a:t>Install 5 foot sidewalks and ramps</a:t>
            </a:r>
            <a:endParaRPr lang="en-US" b="1" dirty="0">
              <a:solidFill>
                <a:schemeClr val="tx2">
                  <a:lumMod val="75000"/>
                </a:schemeClr>
              </a:solidFill>
            </a:endParaRPr>
          </a:p>
          <a:p>
            <a:pPr lvl="0">
              <a:lnSpc>
                <a:spcPct val="50000"/>
              </a:lnSpc>
              <a:spcBef>
                <a:spcPts val="1200"/>
              </a:spcBef>
            </a:pPr>
            <a:endParaRPr lang="en-US" b="1" dirty="0"/>
          </a:p>
        </p:txBody>
      </p:sp>
      <p:sp>
        <p:nvSpPr>
          <p:cNvPr id="5" name="TextBox 4"/>
          <p:cNvSpPr txBox="1"/>
          <p:nvPr/>
        </p:nvSpPr>
        <p:spPr>
          <a:xfrm>
            <a:off x="841915" y="2448043"/>
            <a:ext cx="3493264" cy="369332"/>
          </a:xfrm>
          <a:prstGeom prst="rect">
            <a:avLst/>
          </a:prstGeom>
          <a:noFill/>
        </p:spPr>
        <p:txBody>
          <a:bodyPr wrap="none" rtlCol="0">
            <a:spAutoFit/>
          </a:bodyPr>
          <a:lstStyle/>
          <a:p>
            <a:r>
              <a:rPr lang="en-US" b="1" u="sng" dirty="0" smtClean="0">
                <a:solidFill>
                  <a:schemeClr val="tx2">
                    <a:lumMod val="75000"/>
                  </a:schemeClr>
                </a:solidFill>
              </a:rPr>
              <a:t>Other Considerations/Efforts: </a:t>
            </a:r>
          </a:p>
        </p:txBody>
      </p:sp>
    </p:spTree>
    <p:extLst>
      <p:ext uri="{BB962C8B-B14F-4D97-AF65-F5344CB8AC3E}">
        <p14:creationId xmlns:p14="http://schemas.microsoft.com/office/powerpoint/2010/main" val="2365501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123C4FD-D4CD-024F-A6B3-A9BFBB75B771}" type="slidenum">
              <a:rPr lang="en-US" smtClean="0"/>
              <a:t>11</a:t>
            </a:fld>
            <a:endParaRPr lang="en-US"/>
          </a:p>
        </p:txBody>
      </p:sp>
      <p:sp>
        <p:nvSpPr>
          <p:cNvPr id="6" name="Slide Number Placeholder 1"/>
          <p:cNvSpPr txBox="1">
            <a:spLocks/>
          </p:cNvSpPr>
          <p:nvPr/>
        </p:nvSpPr>
        <p:spPr>
          <a:xfrm>
            <a:off x="67529" y="6548728"/>
            <a:ext cx="40938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123C4FD-D4CD-024F-A6B3-A9BFBB75B771}" type="slidenum">
              <a:rPr lang="en-US" sz="1400" smtClean="0">
                <a:solidFill>
                  <a:schemeClr val="bg1">
                    <a:lumMod val="65000"/>
                  </a:schemeClr>
                </a:solidFill>
              </a:rPr>
              <a:pPr/>
              <a:t>11</a:t>
            </a:fld>
            <a:endParaRPr lang="en-US" sz="1400" dirty="0">
              <a:solidFill>
                <a:schemeClr val="bg1">
                  <a:lumMod val="65000"/>
                </a:schemeClr>
              </a:solidFill>
            </a:endParaRPr>
          </a:p>
        </p:txBody>
      </p:sp>
      <p:sp>
        <p:nvSpPr>
          <p:cNvPr id="7" name="Rectangle 6"/>
          <p:cNvSpPr/>
          <p:nvPr/>
        </p:nvSpPr>
        <p:spPr>
          <a:xfrm>
            <a:off x="0" y="0"/>
            <a:ext cx="9144000" cy="1528707"/>
          </a:xfrm>
          <a:prstGeom prst="rect">
            <a:avLst/>
          </a:prstGeom>
          <a:solidFill>
            <a:srgbClr val="164A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65506" y="379632"/>
            <a:ext cx="8412988" cy="769441"/>
          </a:xfrm>
          <a:prstGeom prst="rect">
            <a:avLst/>
          </a:prstGeom>
          <a:effectLst>
            <a:outerShdw blurRad="50800" dist="38100" dir="2700000" algn="tl" rotWithShape="0">
              <a:prstClr val="black">
                <a:alpha val="40000"/>
              </a:prstClr>
            </a:outerShdw>
          </a:effectLst>
        </p:spPr>
        <p:txBody>
          <a:bodyPr wrap="square">
            <a:spAutoFit/>
          </a:bodyPr>
          <a:lstStyle/>
          <a:p>
            <a:pPr algn="ctr">
              <a:spcAft>
                <a:spcPts val="600"/>
              </a:spcAft>
            </a:pPr>
            <a:r>
              <a:rPr lang="en-US" sz="4400" b="1" dirty="0" smtClean="0">
                <a:solidFill>
                  <a:schemeClr val="bg1"/>
                </a:solidFill>
              </a:rPr>
              <a:t>Typical Cross Section </a:t>
            </a:r>
          </a:p>
        </p:txBody>
      </p:sp>
      <p:pic>
        <p:nvPicPr>
          <p:cNvPr id="4" name="Picture 3"/>
          <p:cNvPicPr>
            <a:picLocks noChangeAspect="1"/>
          </p:cNvPicPr>
          <p:nvPr/>
        </p:nvPicPr>
        <p:blipFill>
          <a:blip r:embed="rId3"/>
          <a:stretch>
            <a:fillRect/>
          </a:stretch>
        </p:blipFill>
        <p:spPr>
          <a:xfrm>
            <a:off x="25146" y="1528707"/>
            <a:ext cx="9093708" cy="3751891"/>
          </a:xfrm>
          <a:prstGeom prst="rect">
            <a:avLst/>
          </a:prstGeom>
        </p:spPr>
      </p:pic>
    </p:spTree>
    <p:extLst>
      <p:ext uri="{BB962C8B-B14F-4D97-AF65-F5344CB8AC3E}">
        <p14:creationId xmlns:p14="http://schemas.microsoft.com/office/powerpoint/2010/main" val="12836904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5506" y="1537385"/>
            <a:ext cx="8209885" cy="5273919"/>
          </a:xfrm>
          <a:prstGeom prst="rect">
            <a:avLst/>
          </a:prstGeom>
        </p:spPr>
      </p:pic>
      <p:sp>
        <p:nvSpPr>
          <p:cNvPr id="3" name="Slide Number Placeholder 2"/>
          <p:cNvSpPr>
            <a:spLocks noGrp="1"/>
          </p:cNvSpPr>
          <p:nvPr>
            <p:ph type="sldNum" sz="quarter" idx="12"/>
          </p:nvPr>
        </p:nvSpPr>
        <p:spPr/>
        <p:txBody>
          <a:bodyPr/>
          <a:lstStyle/>
          <a:p>
            <a:fld id="{4123C4FD-D4CD-024F-A6B3-A9BFBB75B771}" type="slidenum">
              <a:rPr lang="en-US" smtClean="0"/>
              <a:t>12</a:t>
            </a:fld>
            <a:endParaRPr lang="en-US"/>
          </a:p>
        </p:txBody>
      </p:sp>
      <p:sp>
        <p:nvSpPr>
          <p:cNvPr id="6" name="Slide Number Placeholder 1"/>
          <p:cNvSpPr txBox="1">
            <a:spLocks/>
          </p:cNvSpPr>
          <p:nvPr/>
        </p:nvSpPr>
        <p:spPr>
          <a:xfrm>
            <a:off x="67529" y="6548728"/>
            <a:ext cx="40938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123C4FD-D4CD-024F-A6B3-A9BFBB75B771}" type="slidenum">
              <a:rPr lang="en-US" sz="1400" smtClean="0">
                <a:solidFill>
                  <a:schemeClr val="bg1">
                    <a:lumMod val="65000"/>
                  </a:schemeClr>
                </a:solidFill>
              </a:rPr>
              <a:pPr/>
              <a:t>12</a:t>
            </a:fld>
            <a:endParaRPr lang="en-US" sz="1400" dirty="0">
              <a:solidFill>
                <a:schemeClr val="bg1">
                  <a:lumMod val="65000"/>
                </a:schemeClr>
              </a:solidFill>
            </a:endParaRPr>
          </a:p>
        </p:txBody>
      </p:sp>
      <p:sp>
        <p:nvSpPr>
          <p:cNvPr id="7" name="Rectangle 6"/>
          <p:cNvSpPr/>
          <p:nvPr/>
        </p:nvSpPr>
        <p:spPr>
          <a:xfrm>
            <a:off x="0" y="0"/>
            <a:ext cx="9144000" cy="1528707"/>
          </a:xfrm>
          <a:prstGeom prst="rect">
            <a:avLst/>
          </a:prstGeom>
          <a:solidFill>
            <a:srgbClr val="164A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65506" y="379632"/>
            <a:ext cx="8412988" cy="769441"/>
          </a:xfrm>
          <a:prstGeom prst="rect">
            <a:avLst/>
          </a:prstGeom>
          <a:effectLst>
            <a:outerShdw blurRad="50800" dist="38100" dir="2700000" algn="tl" rotWithShape="0">
              <a:prstClr val="black">
                <a:alpha val="40000"/>
              </a:prstClr>
            </a:outerShdw>
          </a:effectLst>
        </p:spPr>
        <p:txBody>
          <a:bodyPr wrap="square">
            <a:spAutoFit/>
          </a:bodyPr>
          <a:lstStyle/>
          <a:p>
            <a:pPr algn="ctr">
              <a:spcAft>
                <a:spcPts val="600"/>
              </a:spcAft>
            </a:pPr>
            <a:r>
              <a:rPr lang="en-US" sz="4400" b="1" dirty="0" smtClean="0">
                <a:solidFill>
                  <a:schemeClr val="bg1"/>
                </a:solidFill>
              </a:rPr>
              <a:t>Proposed Flow Path </a:t>
            </a:r>
          </a:p>
        </p:txBody>
      </p:sp>
    </p:spTree>
    <p:extLst>
      <p:ext uri="{BB962C8B-B14F-4D97-AF65-F5344CB8AC3E}">
        <p14:creationId xmlns:p14="http://schemas.microsoft.com/office/powerpoint/2010/main" val="13197758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sharpenSoften amount="-51000"/>
                    </a14:imgEffect>
                    <a14:imgEffect>
                      <a14:colorTemperature colorTemp="10205"/>
                    </a14:imgEffect>
                    <a14:imgEffect>
                      <a14:saturation sat="23000"/>
                    </a14:imgEffect>
                    <a14:imgEffect>
                      <a14:brightnessContrast bright="43000" contrast="-65000"/>
                    </a14:imgEffect>
                  </a14:imgLayer>
                </a14:imgProps>
              </a:ext>
              <a:ext uri="{28A0092B-C50C-407E-A947-70E740481C1C}">
                <a14:useLocalDpi xmlns:a14="http://schemas.microsoft.com/office/drawing/2010/main" val="0"/>
              </a:ext>
            </a:extLst>
          </a:blip>
          <a:stretch>
            <a:fillRect/>
          </a:stretch>
        </p:blipFill>
        <p:spPr>
          <a:xfrm>
            <a:off x="6480" y="39439"/>
            <a:ext cx="9144000" cy="6858000"/>
          </a:xfrm>
          <a:prstGeom prst="rect">
            <a:avLst/>
          </a:prstGeom>
        </p:spPr>
      </p:pic>
      <p:sp>
        <p:nvSpPr>
          <p:cNvPr id="13" name="Rectangle 12"/>
          <p:cNvSpPr/>
          <p:nvPr/>
        </p:nvSpPr>
        <p:spPr>
          <a:xfrm>
            <a:off x="-13648" y="0"/>
            <a:ext cx="9144000" cy="1159497"/>
          </a:xfrm>
          <a:prstGeom prst="rect">
            <a:avLst/>
          </a:prstGeom>
          <a:solidFill>
            <a:srgbClr val="164A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034137" y="225805"/>
            <a:ext cx="2806345" cy="769441"/>
          </a:xfrm>
          <a:prstGeom prst="rect">
            <a:avLst/>
          </a:prstGeom>
        </p:spPr>
        <p:txBody>
          <a:bodyPr wrap="none">
            <a:spAutoFit/>
          </a:bodyPr>
          <a:lstStyle/>
          <a:p>
            <a:pPr algn="ctr"/>
            <a:r>
              <a:rPr lang="en-US" sz="4400" b="1" dirty="0" smtClean="0">
                <a:solidFill>
                  <a:srgbClr val="FFFFFF"/>
                </a:solidFill>
                <a:effectLst>
                  <a:outerShdw blurRad="38100" dist="38100" dir="2700000" algn="tl">
                    <a:srgbClr val="000000">
                      <a:alpha val="43137"/>
                    </a:srgbClr>
                  </a:outerShdw>
                </a:effectLst>
              </a:rPr>
              <a:t>Next Steps </a:t>
            </a:r>
          </a:p>
        </p:txBody>
      </p:sp>
      <p:sp>
        <p:nvSpPr>
          <p:cNvPr id="10" name="Snip Same Side Corner Rectangle 9"/>
          <p:cNvSpPr/>
          <p:nvPr/>
        </p:nvSpPr>
        <p:spPr>
          <a:xfrm rot="5400000">
            <a:off x="7162298" y="2384812"/>
            <a:ext cx="802867" cy="3008137"/>
          </a:xfrm>
          <a:prstGeom prst="snip2SameRect">
            <a:avLst>
              <a:gd name="adj1" fmla="val 50000"/>
              <a:gd name="adj2" fmla="val 0"/>
            </a:avLst>
          </a:prstGeom>
          <a:solidFill>
            <a:srgbClr val="2F6228"/>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a:p>
        </p:txBody>
      </p:sp>
      <p:sp>
        <p:nvSpPr>
          <p:cNvPr id="9" name="Snip Same Side Corner Rectangle 8"/>
          <p:cNvSpPr/>
          <p:nvPr/>
        </p:nvSpPr>
        <p:spPr>
          <a:xfrm rot="5400000">
            <a:off x="4883488" y="2101034"/>
            <a:ext cx="802864" cy="3575693"/>
          </a:xfrm>
          <a:prstGeom prst="snip2SameRect">
            <a:avLst>
              <a:gd name="adj1" fmla="val 50000"/>
              <a:gd name="adj2" fmla="val 0"/>
            </a:avLst>
          </a:prstGeom>
          <a:solidFill>
            <a:schemeClr val="accent6">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a:p>
        </p:txBody>
      </p:sp>
      <p:sp>
        <p:nvSpPr>
          <p:cNvPr id="6" name="Snip Same Side Corner Rectangle 5"/>
          <p:cNvSpPr/>
          <p:nvPr/>
        </p:nvSpPr>
        <p:spPr>
          <a:xfrm rot="5400000">
            <a:off x="2942473" y="2167600"/>
            <a:ext cx="808650" cy="3448350"/>
          </a:xfrm>
          <a:prstGeom prst="snip2SameRect">
            <a:avLst>
              <a:gd name="adj1" fmla="val 50000"/>
              <a:gd name="adj2" fmla="val 0"/>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p>
        </p:txBody>
      </p:sp>
      <p:sp>
        <p:nvSpPr>
          <p:cNvPr id="7" name="Rectangle 6"/>
          <p:cNvSpPr/>
          <p:nvPr/>
        </p:nvSpPr>
        <p:spPr>
          <a:xfrm>
            <a:off x="3219897" y="3453799"/>
            <a:ext cx="1134938" cy="830997"/>
          </a:xfrm>
          <a:prstGeom prst="rect">
            <a:avLst/>
          </a:prstGeom>
        </p:spPr>
        <p:txBody>
          <a:bodyPr wrap="square">
            <a:spAutoFit/>
          </a:bodyPr>
          <a:lstStyle/>
          <a:p>
            <a:r>
              <a:rPr lang="en-US" sz="1600" b="1" dirty="0" smtClean="0">
                <a:solidFill>
                  <a:srgbClr val="FFFFFF"/>
                </a:solidFill>
              </a:rPr>
              <a:t>2016</a:t>
            </a:r>
          </a:p>
          <a:p>
            <a:r>
              <a:rPr lang="en-US" sz="1600" b="1" dirty="0" smtClean="0">
                <a:solidFill>
                  <a:srgbClr val="FFFFFF"/>
                </a:solidFill>
              </a:rPr>
              <a:t>Design</a:t>
            </a:r>
          </a:p>
          <a:p>
            <a:r>
              <a:rPr lang="en-US" sz="1400" b="1" dirty="0" smtClean="0">
                <a:solidFill>
                  <a:srgbClr val="FFFFFF"/>
                </a:solidFill>
              </a:rPr>
              <a:t>(ongoing</a:t>
            </a:r>
            <a:r>
              <a:rPr lang="en-US" sz="1600" b="1" dirty="0" smtClean="0">
                <a:solidFill>
                  <a:srgbClr val="FFFFFF"/>
                </a:solidFill>
              </a:rPr>
              <a:t>)</a:t>
            </a:r>
            <a:endParaRPr lang="en-US" sz="1600" b="1" dirty="0">
              <a:solidFill>
                <a:srgbClr val="FFFFFF"/>
              </a:solidFill>
            </a:endParaRPr>
          </a:p>
        </p:txBody>
      </p:sp>
      <p:sp>
        <p:nvSpPr>
          <p:cNvPr id="11" name="Rectangle 10"/>
          <p:cNvSpPr/>
          <p:nvPr/>
        </p:nvSpPr>
        <p:spPr>
          <a:xfrm>
            <a:off x="5204231" y="3610298"/>
            <a:ext cx="1554452" cy="584775"/>
          </a:xfrm>
          <a:prstGeom prst="rect">
            <a:avLst/>
          </a:prstGeom>
        </p:spPr>
        <p:txBody>
          <a:bodyPr wrap="square">
            <a:spAutoFit/>
          </a:bodyPr>
          <a:lstStyle/>
          <a:p>
            <a:r>
              <a:rPr lang="en-US" sz="1600" b="1" dirty="0" smtClean="0">
                <a:solidFill>
                  <a:srgbClr val="FFFFFF"/>
                </a:solidFill>
              </a:rPr>
              <a:t>2019</a:t>
            </a:r>
          </a:p>
          <a:p>
            <a:r>
              <a:rPr lang="en-US" sz="1600" b="1" dirty="0">
                <a:solidFill>
                  <a:srgbClr val="FFFFFF"/>
                </a:solidFill>
              </a:rPr>
              <a:t>C</a:t>
            </a:r>
            <a:r>
              <a:rPr lang="en-US" sz="1600" b="1" dirty="0" smtClean="0">
                <a:solidFill>
                  <a:srgbClr val="FFFFFF"/>
                </a:solidFill>
              </a:rPr>
              <a:t>onstruction </a:t>
            </a:r>
            <a:endParaRPr lang="en-US" sz="1600" b="1" dirty="0">
              <a:solidFill>
                <a:srgbClr val="FFFFFF"/>
              </a:solidFill>
            </a:endParaRPr>
          </a:p>
        </p:txBody>
      </p:sp>
      <p:sp>
        <p:nvSpPr>
          <p:cNvPr id="12" name="Rectangle 11"/>
          <p:cNvSpPr/>
          <p:nvPr/>
        </p:nvSpPr>
        <p:spPr>
          <a:xfrm>
            <a:off x="7105906" y="3457898"/>
            <a:ext cx="1490241" cy="830997"/>
          </a:xfrm>
          <a:prstGeom prst="rect">
            <a:avLst/>
          </a:prstGeom>
        </p:spPr>
        <p:txBody>
          <a:bodyPr wrap="square">
            <a:spAutoFit/>
          </a:bodyPr>
          <a:lstStyle/>
          <a:p>
            <a:r>
              <a:rPr lang="en-US" sz="1600" b="1" dirty="0" smtClean="0">
                <a:solidFill>
                  <a:srgbClr val="FFFFFF"/>
                </a:solidFill>
              </a:rPr>
              <a:t>2020</a:t>
            </a:r>
          </a:p>
          <a:p>
            <a:r>
              <a:rPr lang="en-US" sz="1600" b="1" dirty="0" smtClean="0">
                <a:solidFill>
                  <a:srgbClr val="FFFFFF"/>
                </a:solidFill>
              </a:rPr>
              <a:t>Anticipated Completion </a:t>
            </a:r>
            <a:endParaRPr lang="en-US" sz="1600" b="1" dirty="0">
              <a:solidFill>
                <a:srgbClr val="FFFFFF"/>
              </a:solidFill>
            </a:endParaRPr>
          </a:p>
        </p:txBody>
      </p:sp>
      <p:sp>
        <p:nvSpPr>
          <p:cNvPr id="15" name="Rectangle 14"/>
          <p:cNvSpPr/>
          <p:nvPr/>
        </p:nvSpPr>
        <p:spPr>
          <a:xfrm>
            <a:off x="6762865" y="4290313"/>
            <a:ext cx="2053218" cy="261610"/>
          </a:xfrm>
          <a:prstGeom prst="rect">
            <a:avLst/>
          </a:prstGeom>
        </p:spPr>
        <p:txBody>
          <a:bodyPr wrap="square">
            <a:spAutoFit/>
          </a:bodyPr>
          <a:lstStyle/>
          <a:p>
            <a:r>
              <a:rPr lang="en-US" sz="1100" b="1" i="1" dirty="0"/>
              <a:t>Timeline subject to change</a:t>
            </a:r>
          </a:p>
        </p:txBody>
      </p:sp>
      <p:sp>
        <p:nvSpPr>
          <p:cNvPr id="22" name="Snip Same Side Corner Rectangle 21"/>
          <p:cNvSpPr/>
          <p:nvPr/>
        </p:nvSpPr>
        <p:spPr>
          <a:xfrm rot="5400000">
            <a:off x="1016130" y="2578683"/>
            <a:ext cx="808651" cy="2611773"/>
          </a:xfrm>
          <a:prstGeom prst="snip2SameRect">
            <a:avLst>
              <a:gd name="adj1" fmla="val 50000"/>
              <a:gd name="adj2" fmla="val 0"/>
            </a:avLst>
          </a:prstGeom>
          <a:solidFill>
            <a:srgbClr val="7030A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p>
        </p:txBody>
      </p:sp>
      <p:sp>
        <p:nvSpPr>
          <p:cNvPr id="23" name="Rectangle 22"/>
          <p:cNvSpPr/>
          <p:nvPr/>
        </p:nvSpPr>
        <p:spPr>
          <a:xfrm>
            <a:off x="685800" y="3453799"/>
            <a:ext cx="1109070" cy="830997"/>
          </a:xfrm>
          <a:prstGeom prst="rect">
            <a:avLst/>
          </a:prstGeom>
        </p:spPr>
        <p:txBody>
          <a:bodyPr wrap="square">
            <a:spAutoFit/>
          </a:bodyPr>
          <a:lstStyle/>
          <a:p>
            <a:r>
              <a:rPr lang="en-US" sz="1600" b="1" dirty="0" smtClean="0">
                <a:solidFill>
                  <a:srgbClr val="FFFFFF"/>
                </a:solidFill>
              </a:rPr>
              <a:t>2013</a:t>
            </a:r>
          </a:p>
          <a:p>
            <a:r>
              <a:rPr lang="en-US" sz="1600" b="1" dirty="0" smtClean="0">
                <a:solidFill>
                  <a:srgbClr val="FFFFFF"/>
                </a:solidFill>
              </a:rPr>
              <a:t>Planning (</a:t>
            </a:r>
            <a:r>
              <a:rPr lang="en-US" sz="1400" b="1" dirty="0" smtClean="0">
                <a:solidFill>
                  <a:srgbClr val="FFFFFF"/>
                </a:solidFill>
              </a:rPr>
              <a:t>complete</a:t>
            </a:r>
            <a:r>
              <a:rPr lang="en-US" sz="1600" b="1" dirty="0" smtClean="0">
                <a:solidFill>
                  <a:srgbClr val="FFFFFF"/>
                </a:solidFill>
              </a:rPr>
              <a:t>) </a:t>
            </a:r>
            <a:endParaRPr lang="en-US" sz="1600" b="1" dirty="0">
              <a:solidFill>
                <a:srgbClr val="FFFFFF"/>
              </a:solidFill>
            </a:endParaRPr>
          </a:p>
        </p:txBody>
      </p:sp>
      <p:sp>
        <p:nvSpPr>
          <p:cNvPr id="21" name="Slide Number Placeholder 2"/>
          <p:cNvSpPr txBox="1">
            <a:spLocks/>
          </p:cNvSpPr>
          <p:nvPr/>
        </p:nvSpPr>
        <p:spPr>
          <a:xfrm>
            <a:off x="-1676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22C30B-2D68-4EB1-BBDC-B7F64196DCA6}" type="slidenum">
              <a:rPr lang="en-US" b="1" smtClean="0">
                <a:solidFill>
                  <a:schemeClr val="tx1"/>
                </a:solidFill>
              </a:rPr>
              <a:t>13</a:t>
            </a:fld>
            <a:endParaRPr lang="en-US" b="1" dirty="0">
              <a:solidFill>
                <a:schemeClr val="tx1"/>
              </a:solidFill>
            </a:endParaRPr>
          </a:p>
        </p:txBody>
      </p:sp>
      <p:sp>
        <p:nvSpPr>
          <p:cNvPr id="2" name="TextBox 1"/>
          <p:cNvSpPr txBox="1"/>
          <p:nvPr/>
        </p:nvSpPr>
        <p:spPr>
          <a:xfrm>
            <a:off x="114568" y="2514600"/>
            <a:ext cx="8953231"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WYNNEWOOD ACRES </a:t>
            </a:r>
            <a:r>
              <a:rPr lang="en-US" sz="2800" b="1" dirty="0" smtClean="0">
                <a:effectLst>
                  <a:outerShdw blurRad="38100" dist="38100" dir="2700000" algn="tl">
                    <a:srgbClr val="000000">
                      <a:alpha val="43137"/>
                    </a:srgbClr>
                  </a:outerShdw>
                </a:effectLst>
              </a:rPr>
              <a:t>RECONSTRUCTION</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58377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978" y="0"/>
            <a:ext cx="9161978" cy="1187777"/>
          </a:xfrm>
          <a:prstGeom prst="rect">
            <a:avLst/>
          </a:prstGeom>
          <a:solidFill>
            <a:srgbClr val="164A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Thumbs-Up-Icon_Vect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50756" y="6173524"/>
            <a:ext cx="472010" cy="485209"/>
          </a:xfrm>
          <a:prstGeom prst="rect">
            <a:avLst/>
          </a:prstGeom>
        </p:spPr>
      </p:pic>
      <p:sp>
        <p:nvSpPr>
          <p:cNvPr id="2" name="TextBox 1"/>
          <p:cNvSpPr txBox="1"/>
          <p:nvPr/>
        </p:nvSpPr>
        <p:spPr>
          <a:xfrm>
            <a:off x="5332845" y="3036840"/>
            <a:ext cx="3503083" cy="1477328"/>
          </a:xfrm>
          <a:prstGeom prst="rect">
            <a:avLst/>
          </a:prstGeom>
          <a:noFill/>
        </p:spPr>
        <p:txBody>
          <a:bodyPr wrap="square" rtlCol="0">
            <a:spAutoFit/>
          </a:bodyPr>
          <a:lstStyle/>
          <a:p>
            <a:endParaRPr lang="en-US" dirty="0" smtClean="0">
              <a:solidFill>
                <a:schemeClr val="tx1">
                  <a:lumMod val="85000"/>
                  <a:lumOff val="15000"/>
                </a:schemeClr>
              </a:solidFill>
            </a:endParaRPr>
          </a:p>
          <a:p>
            <a:endParaRPr lang="en-US" dirty="0" smtClean="0">
              <a:solidFill>
                <a:schemeClr val="tx1">
                  <a:lumMod val="85000"/>
                  <a:lumOff val="15000"/>
                </a:schemeClr>
              </a:solidFill>
            </a:endParaRPr>
          </a:p>
          <a:p>
            <a:endParaRPr lang="en-US" dirty="0" smtClean="0">
              <a:solidFill>
                <a:schemeClr val="tx1">
                  <a:lumMod val="85000"/>
                  <a:lumOff val="15000"/>
                </a:schemeClr>
              </a:solidFill>
            </a:endParaRPr>
          </a:p>
          <a:p>
            <a:endParaRPr lang="en-US" dirty="0" smtClean="0">
              <a:solidFill>
                <a:schemeClr val="tx1">
                  <a:lumMod val="85000"/>
                  <a:lumOff val="15000"/>
                </a:schemeClr>
              </a:solidFill>
            </a:endParaRPr>
          </a:p>
          <a:p>
            <a:endParaRPr lang="en-US" dirty="0">
              <a:solidFill>
                <a:schemeClr val="tx1">
                  <a:lumMod val="85000"/>
                  <a:lumOff val="15000"/>
                </a:schemeClr>
              </a:solidFill>
            </a:endParaRPr>
          </a:p>
        </p:txBody>
      </p:sp>
      <p:sp>
        <p:nvSpPr>
          <p:cNvPr id="4" name="Rectangle 3"/>
          <p:cNvSpPr/>
          <p:nvPr/>
        </p:nvSpPr>
        <p:spPr>
          <a:xfrm>
            <a:off x="0" y="313586"/>
            <a:ext cx="9126022" cy="769441"/>
          </a:xfrm>
          <a:prstGeom prst="rect">
            <a:avLst/>
          </a:prstGeom>
        </p:spPr>
        <p:txBody>
          <a:bodyPr wrap="square">
            <a:spAutoFit/>
          </a:bodyPr>
          <a:lstStyle/>
          <a:p>
            <a:pPr algn="ctr">
              <a:defRPr/>
            </a:pPr>
            <a:r>
              <a:rPr lang="en-US" sz="4400" b="1" dirty="0" smtClean="0">
                <a:solidFill>
                  <a:schemeClr val="bg1"/>
                </a:solidFill>
              </a:rPr>
              <a:t>Time for Breakout Session!</a:t>
            </a:r>
            <a:endParaRPr lang="en-US" sz="4400" b="1" dirty="0">
              <a:solidFill>
                <a:schemeClr val="bg1"/>
              </a:solidFill>
            </a:endParaRPr>
          </a:p>
        </p:txBody>
      </p:sp>
      <p:pic>
        <p:nvPicPr>
          <p:cNvPr id="5122" name="Picture 2" descr="W:\Infrastracture Planning Branch\ReBuild Houston\Public Engagement\PROJECTS\N-100002(7) - TC Jester\Presentation\IMG_34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0863" y="1518260"/>
            <a:ext cx="4555065" cy="3416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1708" y="2436675"/>
            <a:ext cx="3886199" cy="1323439"/>
          </a:xfrm>
          <a:prstGeom prst="rect">
            <a:avLst/>
          </a:prstGeom>
          <a:noFill/>
        </p:spPr>
        <p:txBody>
          <a:bodyPr wrap="square" rtlCol="0">
            <a:spAutoFit/>
          </a:bodyPr>
          <a:lstStyle/>
          <a:p>
            <a:pPr algn="ctr"/>
            <a:r>
              <a:rPr lang="en-US" sz="2000" dirty="0" smtClean="0"/>
              <a:t>Or email us your comments at: </a:t>
            </a:r>
            <a:r>
              <a:rPr lang="en-US" sz="2000" dirty="0" smtClean="0">
                <a:hlinkClick r:id="rId5"/>
              </a:rPr>
              <a:t>pweplanning@houstontx.gov</a:t>
            </a:r>
            <a:endParaRPr lang="en-US" sz="2000" dirty="0" smtClean="0"/>
          </a:p>
          <a:p>
            <a:endParaRPr lang="en-US" sz="2000" dirty="0" smtClean="0"/>
          </a:p>
          <a:p>
            <a:pPr algn="ctr"/>
            <a:r>
              <a:rPr lang="en-US" sz="2000" b="1" dirty="0" smtClean="0"/>
              <a:t>www.RebuildHouston.org    </a:t>
            </a:r>
            <a:endParaRPr lang="en-US" sz="2000" b="1" dirty="0"/>
          </a:p>
        </p:txBody>
      </p:sp>
      <p:sp>
        <p:nvSpPr>
          <p:cNvPr id="6" name="Slide Number Placeholder 5"/>
          <p:cNvSpPr>
            <a:spLocks noGrp="1"/>
          </p:cNvSpPr>
          <p:nvPr>
            <p:ph type="sldNum" sz="quarter" idx="12"/>
          </p:nvPr>
        </p:nvSpPr>
        <p:spPr>
          <a:xfrm>
            <a:off x="108555" y="6385116"/>
            <a:ext cx="464177" cy="365125"/>
          </a:xfrm>
        </p:spPr>
        <p:txBody>
          <a:bodyPr/>
          <a:lstStyle/>
          <a:p>
            <a:fld id="{4123C4FD-D4CD-024F-A6B3-A9BFBB75B771}" type="slidenum">
              <a:rPr lang="en-US" sz="1400" smtClean="0">
                <a:solidFill>
                  <a:schemeClr val="bg1">
                    <a:lumMod val="50000"/>
                  </a:schemeClr>
                </a:solidFill>
              </a:rPr>
              <a:t>14</a:t>
            </a:fld>
            <a:endParaRPr lang="en-US" dirty="0">
              <a:solidFill>
                <a:schemeClr val="bg1">
                  <a:lumMod val="50000"/>
                </a:schemeClr>
              </a:solidFill>
            </a:endParaRPr>
          </a:p>
        </p:txBody>
      </p:sp>
      <p:sp>
        <p:nvSpPr>
          <p:cNvPr id="10" name="TextBox 9"/>
          <p:cNvSpPr txBox="1"/>
          <p:nvPr/>
        </p:nvSpPr>
        <p:spPr>
          <a:xfrm>
            <a:off x="664435" y="5308598"/>
            <a:ext cx="7618418" cy="954107"/>
          </a:xfrm>
          <a:prstGeom prst="rect">
            <a:avLst/>
          </a:prstGeom>
          <a:noFill/>
          <a:ln w="38100">
            <a:noFill/>
          </a:ln>
        </p:spPr>
        <p:txBody>
          <a:bodyPr wrap="square" rtlCol="0">
            <a:spAutoFit/>
          </a:bodyPr>
          <a:lstStyle/>
          <a:p>
            <a:pPr algn="ctr"/>
            <a:endParaRPr lang="en-US" sz="1400" dirty="0" smtClean="0"/>
          </a:p>
          <a:p>
            <a:pPr algn="ctr"/>
            <a:r>
              <a:rPr lang="en-US" sz="2400" b="1" dirty="0" smtClean="0"/>
              <a:t>Provide your input </a:t>
            </a:r>
            <a:r>
              <a:rPr lang="en-US" sz="2400" b="1" u="sng" dirty="0" smtClean="0">
                <a:solidFill>
                  <a:srgbClr val="FF0000"/>
                </a:solidFill>
              </a:rPr>
              <a:t>BEFORE </a:t>
            </a:r>
            <a:r>
              <a:rPr lang="en-US" sz="2400" b="1" u="sng" dirty="0" smtClean="0">
                <a:solidFill>
                  <a:srgbClr val="FF0000"/>
                </a:solidFill>
              </a:rPr>
              <a:t>July 15, </a:t>
            </a:r>
            <a:r>
              <a:rPr lang="en-US" sz="2400" b="1" u="sng" dirty="0" smtClean="0">
                <a:solidFill>
                  <a:srgbClr val="FF0000"/>
                </a:solidFill>
              </a:rPr>
              <a:t>2016  </a:t>
            </a:r>
            <a:endParaRPr lang="en-US" b="1" u="sng" dirty="0">
              <a:solidFill>
                <a:srgbClr val="FF0000"/>
              </a:solidFill>
            </a:endParaRPr>
          </a:p>
          <a:p>
            <a:pPr algn="ctr"/>
            <a:endParaRPr lang="en-US" b="1" dirty="0" smtClean="0">
              <a:solidFill>
                <a:srgbClr val="FF0000"/>
              </a:solidFill>
            </a:endParaRPr>
          </a:p>
        </p:txBody>
      </p:sp>
      <p:sp>
        <p:nvSpPr>
          <p:cNvPr id="12" name="Rectangle 11"/>
          <p:cNvSpPr/>
          <p:nvPr/>
        </p:nvSpPr>
        <p:spPr>
          <a:xfrm>
            <a:off x="572732" y="5290938"/>
            <a:ext cx="7878024" cy="989428"/>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492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23"/>
            <a:ext cx="9144000" cy="1199329"/>
          </a:xfrm>
          <a:prstGeom prst="rect">
            <a:avLst/>
          </a:prstGeom>
          <a:solidFill>
            <a:srgbClr val="164A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8" name="Picture 4" descr="roadmap-315-300x2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9676" y="1658112"/>
            <a:ext cx="5187025" cy="51998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3618"/>
            <a:ext cx="8229600" cy="1143000"/>
          </a:xfrm>
        </p:spPr>
        <p:txBody>
          <a:bodyPr>
            <a:normAutofit/>
          </a:bodyPr>
          <a:lstStyle/>
          <a:p>
            <a:r>
              <a:rPr lang="en-US" b="1" dirty="0" smtClean="0">
                <a:solidFill>
                  <a:schemeClr val="bg1"/>
                </a:solidFill>
                <a:effectLst>
                  <a:outerShdw blurRad="38100" dist="38100" dir="2700000" algn="tl">
                    <a:srgbClr val="000000">
                      <a:alpha val="43137"/>
                    </a:srgbClr>
                  </a:outerShdw>
                </a:effectLst>
                <a:latin typeface="+mn-lt"/>
                <a:ea typeface="+mn-ea"/>
                <a:cs typeface="+mn-cs"/>
              </a:rPr>
              <a:t>Presentation Roadmap</a:t>
            </a:r>
            <a:endParaRPr lang="en-US" b="1" dirty="0">
              <a:solidFill>
                <a:schemeClr val="bg1"/>
              </a:solidFill>
              <a:effectLst>
                <a:outerShdw blurRad="38100" dist="38100" dir="2700000" algn="tl">
                  <a:srgbClr val="000000">
                    <a:alpha val="43137"/>
                  </a:srgbClr>
                </a:outerShdw>
              </a:effectLst>
              <a:latin typeface="+mn-lt"/>
              <a:ea typeface="+mn-ea"/>
              <a:cs typeface="+mn-cs"/>
            </a:endParaRPr>
          </a:p>
        </p:txBody>
      </p:sp>
      <p:sp>
        <p:nvSpPr>
          <p:cNvPr id="4" name="Content Placeholder 3"/>
          <p:cNvSpPr>
            <a:spLocks noGrp="1"/>
          </p:cNvSpPr>
          <p:nvPr>
            <p:ph idx="1"/>
          </p:nvPr>
        </p:nvSpPr>
        <p:spPr>
          <a:xfrm>
            <a:off x="457200" y="1531170"/>
            <a:ext cx="8229600" cy="4525963"/>
          </a:xfrm>
        </p:spPr>
        <p:txBody>
          <a:bodyPr>
            <a:normAutofit/>
          </a:bodyPr>
          <a:lstStyle/>
          <a:p>
            <a:pPr marL="514350" indent="-514350">
              <a:buFont typeface="+mj-lt"/>
              <a:buAutoNum type="arabicPeriod"/>
            </a:pPr>
            <a:r>
              <a:rPr lang="en-US" sz="2800" dirty="0" smtClean="0"/>
              <a:t>What is </a:t>
            </a:r>
            <a:r>
              <a:rPr lang="en-US" sz="2800" dirty="0" err="1" smtClean="0"/>
              <a:t>ReBuild</a:t>
            </a:r>
            <a:r>
              <a:rPr lang="en-US" sz="2800" dirty="0" smtClean="0"/>
              <a:t> Houston?</a:t>
            </a:r>
          </a:p>
          <a:p>
            <a:pPr marL="514350" indent="-514350">
              <a:buFont typeface="+mj-lt"/>
              <a:buAutoNum type="arabicPeriod"/>
            </a:pPr>
            <a:endParaRPr lang="en-US" sz="2800" dirty="0" smtClean="0"/>
          </a:p>
          <a:p>
            <a:pPr marL="514350" indent="-514350">
              <a:buFont typeface="+mj-lt"/>
              <a:buAutoNum type="arabicPeriod"/>
            </a:pPr>
            <a:r>
              <a:rPr lang="en-US" sz="2800" dirty="0" smtClean="0"/>
              <a:t>Overview of Project</a:t>
            </a:r>
            <a:endParaRPr lang="en-US" sz="2400" dirty="0" smtClean="0"/>
          </a:p>
          <a:p>
            <a:pPr marL="457200" lvl="1" indent="0">
              <a:buNone/>
            </a:pPr>
            <a:endParaRPr lang="en-US" sz="2000" dirty="0" smtClean="0"/>
          </a:p>
          <a:p>
            <a:pPr marL="514350" indent="-514350">
              <a:buFont typeface="+mj-lt"/>
              <a:buAutoNum type="arabicPeriod"/>
            </a:pPr>
            <a:r>
              <a:rPr lang="en-US" sz="2800" dirty="0" smtClean="0"/>
              <a:t>Next Steps Timeline</a:t>
            </a:r>
          </a:p>
          <a:p>
            <a:pPr marL="514350" indent="-514350">
              <a:buFont typeface="+mj-lt"/>
              <a:buAutoNum type="arabicPeriod"/>
            </a:pPr>
            <a:endParaRPr lang="en-US" sz="2800" dirty="0" smtClean="0"/>
          </a:p>
          <a:p>
            <a:pPr marL="514350" indent="-514350">
              <a:buFont typeface="+mj-lt"/>
              <a:buAutoNum type="arabicPeriod"/>
            </a:pPr>
            <a:r>
              <a:rPr lang="en-US" sz="2800" dirty="0" smtClean="0"/>
              <a:t>Contact </a:t>
            </a:r>
            <a:r>
              <a:rPr lang="en-US" sz="2800" dirty="0"/>
              <a:t>information </a:t>
            </a:r>
          </a:p>
          <a:p>
            <a:pPr marL="514350" indent="-514350">
              <a:buFont typeface="+mj-lt"/>
              <a:buAutoNum type="arabicPeriod"/>
            </a:pPr>
            <a:endParaRPr lang="en-US" dirty="0"/>
          </a:p>
        </p:txBody>
      </p:sp>
      <p:pic>
        <p:nvPicPr>
          <p:cNvPr id="6" name="Picture 5" descr="Thumbs-Up-Icon_Vector.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50795" y="6236266"/>
            <a:ext cx="472010" cy="485209"/>
          </a:xfrm>
          <a:prstGeom prst="rect">
            <a:avLst/>
          </a:prstGeom>
        </p:spPr>
      </p:pic>
      <p:sp>
        <p:nvSpPr>
          <p:cNvPr id="3" name="Slide Number Placeholder 2"/>
          <p:cNvSpPr>
            <a:spLocks noGrp="1"/>
          </p:cNvSpPr>
          <p:nvPr>
            <p:ph type="sldNum" sz="quarter" idx="12"/>
          </p:nvPr>
        </p:nvSpPr>
        <p:spPr>
          <a:xfrm>
            <a:off x="-1560285" y="6478870"/>
            <a:ext cx="2133600" cy="365125"/>
          </a:xfrm>
        </p:spPr>
        <p:txBody>
          <a:bodyPr/>
          <a:lstStyle/>
          <a:p>
            <a:r>
              <a:rPr lang="en-US" b="1" dirty="0" smtClean="0">
                <a:solidFill>
                  <a:schemeClr val="bg1">
                    <a:lumMod val="65000"/>
                  </a:schemeClr>
                </a:solidFill>
              </a:rPr>
              <a:t>2</a:t>
            </a:r>
            <a:endParaRPr lang="en-US" b="1" dirty="0">
              <a:solidFill>
                <a:schemeClr val="bg1">
                  <a:lumMod val="65000"/>
                </a:schemeClr>
              </a:solidFill>
            </a:endParaRPr>
          </a:p>
        </p:txBody>
      </p:sp>
    </p:spTree>
    <p:extLst>
      <p:ext uri="{BB962C8B-B14F-4D97-AF65-F5344CB8AC3E}">
        <p14:creationId xmlns:p14="http://schemas.microsoft.com/office/powerpoint/2010/main" val="3404103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utterstock_166256504.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p:nvPr>
        </p:nvSpPr>
        <p:spPr>
          <a:xfrm>
            <a:off x="457200" y="443968"/>
            <a:ext cx="8229600" cy="1143000"/>
          </a:xfrm>
        </p:spPr>
        <p:txBody>
          <a:bodyPr>
            <a:normAutofit/>
          </a:bodyPr>
          <a:lstStyle/>
          <a:p>
            <a:pPr algn="l"/>
            <a:r>
              <a:rPr lang="en-US" sz="3200" b="1" dirty="0" smtClean="0"/>
              <a:t>What is </a:t>
            </a:r>
            <a:r>
              <a:rPr lang="en-US" sz="3200" b="1" dirty="0" err="1" smtClean="0"/>
              <a:t>ReBuild</a:t>
            </a:r>
            <a:r>
              <a:rPr lang="en-US" sz="3200" b="1" dirty="0" smtClean="0"/>
              <a:t> Houston?</a:t>
            </a:r>
            <a:endParaRPr lang="en-US" sz="3200" b="1" dirty="0"/>
          </a:p>
        </p:txBody>
      </p:sp>
      <p:sp>
        <p:nvSpPr>
          <p:cNvPr id="3" name="Content Placeholder 2"/>
          <p:cNvSpPr>
            <a:spLocks noGrp="1"/>
          </p:cNvSpPr>
          <p:nvPr>
            <p:ph idx="1"/>
          </p:nvPr>
        </p:nvSpPr>
        <p:spPr>
          <a:xfrm>
            <a:off x="457200" y="1487312"/>
            <a:ext cx="8229600" cy="4525963"/>
          </a:xfrm>
        </p:spPr>
        <p:txBody>
          <a:bodyPr>
            <a:normAutofit/>
          </a:bodyPr>
          <a:lstStyle/>
          <a:p>
            <a:r>
              <a:rPr lang="en-US" sz="1800" b="1" dirty="0" smtClean="0"/>
              <a:t>Approved by voters in 2010</a:t>
            </a:r>
          </a:p>
          <a:p>
            <a:r>
              <a:rPr lang="en-US" sz="1800" b="1" dirty="0" smtClean="0"/>
              <a:t>Pay-as-you-go approach (no new debt)</a:t>
            </a:r>
          </a:p>
          <a:p>
            <a:r>
              <a:rPr lang="en-US" sz="1800" b="1" dirty="0" smtClean="0"/>
              <a:t>Greatest need areas first (with greatest benefit to communities)</a:t>
            </a:r>
            <a:endParaRPr lang="en-US" sz="1800" b="1" dirty="0"/>
          </a:p>
          <a:p>
            <a:pPr marL="0" indent="0">
              <a:buNone/>
            </a:pPr>
            <a:r>
              <a:rPr lang="en-US" sz="1800" dirty="0" smtClean="0"/>
              <a:t> </a:t>
            </a:r>
            <a:endParaRPr lang="en-US" sz="1800" dirty="0"/>
          </a:p>
        </p:txBody>
      </p:sp>
      <p:pic>
        <p:nvPicPr>
          <p:cNvPr id="6" name="Picture 5" descr="Thumbs-Up-Icon_Vector.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4766" y="6183464"/>
            <a:ext cx="472010" cy="485209"/>
          </a:xfrm>
          <a:prstGeom prst="rect">
            <a:avLst/>
          </a:prstGeom>
        </p:spPr>
      </p:pic>
      <p:sp>
        <p:nvSpPr>
          <p:cNvPr id="4" name="Slide Number Placeholder 3"/>
          <p:cNvSpPr>
            <a:spLocks noGrp="1"/>
          </p:cNvSpPr>
          <p:nvPr>
            <p:ph type="sldNum" sz="quarter" idx="12"/>
          </p:nvPr>
        </p:nvSpPr>
        <p:spPr/>
        <p:txBody>
          <a:bodyPr/>
          <a:lstStyle/>
          <a:p>
            <a:fld id="{4123C4FD-D4CD-024F-A6B3-A9BFBB75B771}" type="slidenum">
              <a:rPr lang="en-US" smtClean="0"/>
              <a:t>3</a:t>
            </a:fld>
            <a:endParaRPr lang="en-US"/>
          </a:p>
        </p:txBody>
      </p:sp>
      <p:sp>
        <p:nvSpPr>
          <p:cNvPr id="8" name="TextBox 7"/>
          <p:cNvSpPr txBox="1"/>
          <p:nvPr/>
        </p:nvSpPr>
        <p:spPr>
          <a:xfrm>
            <a:off x="355600" y="6426068"/>
            <a:ext cx="431800" cy="369332"/>
          </a:xfrm>
          <a:prstGeom prst="rect">
            <a:avLst/>
          </a:prstGeom>
          <a:noFill/>
        </p:spPr>
        <p:txBody>
          <a:bodyPr wrap="square" rtlCol="0">
            <a:spAutoFit/>
          </a:bodyPr>
          <a:lstStyle/>
          <a:p>
            <a:r>
              <a:rPr lang="en-US" dirty="0" smtClean="0">
                <a:solidFill>
                  <a:schemeClr val="bg1"/>
                </a:solidFill>
              </a:rPr>
              <a:t>3</a:t>
            </a:r>
            <a:endParaRPr lang="en-US" dirty="0">
              <a:solidFill>
                <a:schemeClr val="bg1"/>
              </a:solidFill>
            </a:endParaRPr>
          </a:p>
        </p:txBody>
      </p:sp>
    </p:spTree>
    <p:extLst>
      <p:ext uri="{BB962C8B-B14F-4D97-AF65-F5344CB8AC3E}">
        <p14:creationId xmlns:p14="http://schemas.microsoft.com/office/powerpoint/2010/main" val="41502132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utterstock_15835028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p:nvPr>
        </p:nvSpPr>
        <p:spPr>
          <a:xfrm>
            <a:off x="457200" y="494767"/>
            <a:ext cx="6516624" cy="1143000"/>
          </a:xfrm>
        </p:spPr>
        <p:txBody>
          <a:bodyPr>
            <a:noAutofit/>
          </a:bodyPr>
          <a:lstStyle/>
          <a:p>
            <a:pPr algn="l"/>
            <a:r>
              <a:rPr lang="en-US" sz="4000" b="1" dirty="0" smtClean="0">
                <a:solidFill>
                  <a:schemeClr val="bg1"/>
                </a:solidFill>
              </a:rPr>
              <a:t>ReBuild Houston Goals</a:t>
            </a:r>
            <a:endParaRPr lang="en-US" sz="4000" b="1" dirty="0">
              <a:solidFill>
                <a:schemeClr val="bg1"/>
              </a:solidFill>
            </a:endParaRPr>
          </a:p>
        </p:txBody>
      </p:sp>
      <p:sp>
        <p:nvSpPr>
          <p:cNvPr id="3" name="Content Placeholder 2"/>
          <p:cNvSpPr>
            <a:spLocks noGrp="1"/>
          </p:cNvSpPr>
          <p:nvPr>
            <p:ph idx="1"/>
          </p:nvPr>
        </p:nvSpPr>
        <p:spPr/>
        <p:txBody>
          <a:bodyPr>
            <a:normAutofit/>
          </a:bodyPr>
          <a:lstStyle/>
          <a:p>
            <a:r>
              <a:rPr lang="en-US" sz="2800" b="1" dirty="0" smtClean="0">
                <a:solidFill>
                  <a:schemeClr val="bg1"/>
                </a:solidFill>
              </a:rPr>
              <a:t>Reduce flooding</a:t>
            </a:r>
          </a:p>
          <a:p>
            <a:r>
              <a:rPr lang="en-US" sz="2800" b="1" dirty="0" smtClean="0">
                <a:solidFill>
                  <a:schemeClr val="bg1"/>
                </a:solidFill>
              </a:rPr>
              <a:t>Improve mobility</a:t>
            </a:r>
          </a:p>
          <a:p>
            <a:r>
              <a:rPr lang="en-US" sz="2800" b="1" dirty="0" smtClean="0">
                <a:solidFill>
                  <a:schemeClr val="bg1"/>
                </a:solidFill>
              </a:rPr>
              <a:t>Quality of life</a:t>
            </a:r>
            <a:endParaRPr lang="en-US" sz="2800" b="1" dirty="0">
              <a:solidFill>
                <a:schemeClr val="bg1"/>
              </a:solidFill>
            </a:endParaRPr>
          </a:p>
        </p:txBody>
      </p:sp>
      <p:sp>
        <p:nvSpPr>
          <p:cNvPr id="5" name="TextBox 4"/>
          <p:cNvSpPr txBox="1"/>
          <p:nvPr/>
        </p:nvSpPr>
        <p:spPr>
          <a:xfrm>
            <a:off x="3166533" y="3132667"/>
            <a:ext cx="184666" cy="369332"/>
          </a:xfrm>
          <a:prstGeom prst="rect">
            <a:avLst/>
          </a:prstGeom>
          <a:noFill/>
        </p:spPr>
        <p:txBody>
          <a:bodyPr wrap="none" rtlCol="0">
            <a:spAutoFit/>
          </a:bodyPr>
          <a:lstStyle/>
          <a:p>
            <a:endParaRPr lang="en-US" dirty="0"/>
          </a:p>
        </p:txBody>
      </p:sp>
      <p:pic>
        <p:nvPicPr>
          <p:cNvPr id="8" name="Picture 7" descr="Thumbs-Up-Icon_Vector.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14790" y="6052915"/>
            <a:ext cx="472010" cy="485209"/>
          </a:xfrm>
          <a:prstGeom prst="rect">
            <a:avLst/>
          </a:prstGeom>
        </p:spPr>
      </p:pic>
      <p:sp>
        <p:nvSpPr>
          <p:cNvPr id="4" name="Slide Number Placeholder 3"/>
          <p:cNvSpPr>
            <a:spLocks noGrp="1"/>
          </p:cNvSpPr>
          <p:nvPr>
            <p:ph type="sldNum" sz="quarter" idx="12"/>
          </p:nvPr>
        </p:nvSpPr>
        <p:spPr/>
        <p:txBody>
          <a:bodyPr/>
          <a:lstStyle/>
          <a:p>
            <a:fld id="{4123C4FD-D4CD-024F-A6B3-A9BFBB75B771}" type="slidenum">
              <a:rPr lang="en-US" smtClean="0"/>
              <a:t>4</a:t>
            </a:fld>
            <a:endParaRPr lang="en-US"/>
          </a:p>
        </p:txBody>
      </p:sp>
      <p:sp>
        <p:nvSpPr>
          <p:cNvPr id="9" name="TextBox 8"/>
          <p:cNvSpPr txBox="1"/>
          <p:nvPr/>
        </p:nvSpPr>
        <p:spPr>
          <a:xfrm>
            <a:off x="139700" y="6380186"/>
            <a:ext cx="431800" cy="369332"/>
          </a:xfrm>
          <a:prstGeom prst="rect">
            <a:avLst/>
          </a:prstGeom>
          <a:noFill/>
        </p:spPr>
        <p:txBody>
          <a:bodyPr wrap="square" rtlCol="0">
            <a:spAutoFit/>
          </a:bodyPr>
          <a:lstStyle/>
          <a:p>
            <a:r>
              <a:rPr lang="en-US" dirty="0" smtClean="0">
                <a:solidFill>
                  <a:schemeClr val="bg1"/>
                </a:solidFill>
              </a:rPr>
              <a:t>4</a:t>
            </a:r>
            <a:endParaRPr lang="en-US" dirty="0">
              <a:solidFill>
                <a:schemeClr val="bg1"/>
              </a:solidFill>
            </a:endParaRPr>
          </a:p>
        </p:txBody>
      </p:sp>
    </p:spTree>
    <p:extLst>
      <p:ext uri="{BB962C8B-B14F-4D97-AF65-F5344CB8AC3E}">
        <p14:creationId xmlns:p14="http://schemas.microsoft.com/office/powerpoint/2010/main" val="24189917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2866" y="847130"/>
            <a:ext cx="8362376" cy="5516303"/>
          </a:xfrm>
          <a:prstGeom prst="rect">
            <a:avLst/>
          </a:prstGeom>
        </p:spPr>
      </p:pic>
      <p:pic>
        <p:nvPicPr>
          <p:cNvPr id="18" name="Picture 17" descr="Thumbs-Up-Icon_Vector.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25409" y="6465606"/>
            <a:ext cx="355193" cy="365125"/>
          </a:xfrm>
          <a:prstGeom prst="rect">
            <a:avLst/>
          </a:prstGeom>
        </p:spPr>
      </p:pic>
      <p:grpSp>
        <p:nvGrpSpPr>
          <p:cNvPr id="22" name="Group 21"/>
          <p:cNvGrpSpPr/>
          <p:nvPr/>
        </p:nvGrpSpPr>
        <p:grpSpPr>
          <a:xfrm>
            <a:off x="6143989" y="1163120"/>
            <a:ext cx="2481420" cy="975303"/>
            <a:chOff x="6566008" y="1066800"/>
            <a:chExt cx="2177143" cy="975303"/>
          </a:xfrm>
        </p:grpSpPr>
        <p:sp>
          <p:nvSpPr>
            <p:cNvPr id="5" name="TextBox 4"/>
            <p:cNvSpPr txBox="1"/>
            <p:nvPr/>
          </p:nvSpPr>
          <p:spPr>
            <a:xfrm>
              <a:off x="6566008" y="1066800"/>
              <a:ext cx="2177142" cy="975303"/>
            </a:xfrm>
            <a:prstGeom prst="rect">
              <a:avLst/>
            </a:prstGeom>
            <a:solidFill>
              <a:schemeClr val="bg1"/>
            </a:solidFill>
          </p:spPr>
          <p:txBody>
            <a:bodyPr wrap="square" rtlCol="0">
              <a:spAutoFit/>
            </a:bodyPr>
            <a:lstStyle/>
            <a:p>
              <a:endParaRPr lang="en-US" dirty="0"/>
            </a:p>
          </p:txBody>
        </p:sp>
        <p:cxnSp>
          <p:nvCxnSpPr>
            <p:cNvPr id="7" name="Straight Connector 6"/>
            <p:cNvCxnSpPr/>
            <p:nvPr/>
          </p:nvCxnSpPr>
          <p:spPr>
            <a:xfrm>
              <a:off x="6751065" y="1293618"/>
              <a:ext cx="500743" cy="0"/>
            </a:xfrm>
            <a:prstGeom prst="line">
              <a:avLst/>
            </a:prstGeom>
            <a:ln w="57150">
              <a:solidFill>
                <a:srgbClr val="9900CC"/>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58009" y="1170507"/>
              <a:ext cx="1485142" cy="246221"/>
            </a:xfrm>
            <a:prstGeom prst="rect">
              <a:avLst/>
            </a:prstGeom>
            <a:noFill/>
          </p:spPr>
          <p:txBody>
            <a:bodyPr wrap="square" rtlCol="0">
              <a:spAutoFit/>
            </a:bodyPr>
            <a:lstStyle/>
            <a:p>
              <a:r>
                <a:rPr lang="en-US" sz="1000" b="1" dirty="0" smtClean="0"/>
                <a:t>Future Construction</a:t>
              </a:r>
              <a:endParaRPr lang="en-US" sz="1000" b="1" dirty="0"/>
            </a:p>
          </p:txBody>
        </p:sp>
        <p:cxnSp>
          <p:nvCxnSpPr>
            <p:cNvPr id="13" name="Straight Connector 12"/>
            <p:cNvCxnSpPr/>
            <p:nvPr/>
          </p:nvCxnSpPr>
          <p:spPr>
            <a:xfrm>
              <a:off x="6751065" y="1554453"/>
              <a:ext cx="500743"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251807" y="1431342"/>
              <a:ext cx="1485142" cy="246221"/>
            </a:xfrm>
            <a:prstGeom prst="rect">
              <a:avLst/>
            </a:prstGeom>
            <a:noFill/>
          </p:spPr>
          <p:txBody>
            <a:bodyPr wrap="square" rtlCol="0">
              <a:spAutoFit/>
            </a:bodyPr>
            <a:lstStyle/>
            <a:p>
              <a:r>
                <a:rPr lang="en-US" sz="1000" b="1" dirty="0" smtClean="0"/>
                <a:t>Completed Construction</a:t>
              </a:r>
              <a:endParaRPr lang="en-US" sz="1000" b="1" dirty="0"/>
            </a:p>
          </p:txBody>
        </p:sp>
        <p:cxnSp>
          <p:nvCxnSpPr>
            <p:cNvPr id="15" name="Straight Connector 14"/>
            <p:cNvCxnSpPr/>
            <p:nvPr/>
          </p:nvCxnSpPr>
          <p:spPr>
            <a:xfrm>
              <a:off x="6751064" y="1846968"/>
              <a:ext cx="500743"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258009" y="1723858"/>
              <a:ext cx="1485142" cy="246221"/>
            </a:xfrm>
            <a:prstGeom prst="rect">
              <a:avLst/>
            </a:prstGeom>
            <a:noFill/>
          </p:spPr>
          <p:txBody>
            <a:bodyPr wrap="square" rtlCol="0">
              <a:spAutoFit/>
            </a:bodyPr>
            <a:lstStyle/>
            <a:p>
              <a:r>
                <a:rPr lang="en-US" sz="1000" b="1" dirty="0" smtClean="0"/>
                <a:t>Current Construction</a:t>
              </a:r>
              <a:endParaRPr lang="en-US" sz="1000" b="1" dirty="0"/>
            </a:p>
          </p:txBody>
        </p:sp>
      </p:grpSp>
      <p:sp>
        <p:nvSpPr>
          <p:cNvPr id="11" name="TextBox 10"/>
          <p:cNvSpPr txBox="1"/>
          <p:nvPr/>
        </p:nvSpPr>
        <p:spPr>
          <a:xfrm>
            <a:off x="762000" y="-76200"/>
            <a:ext cx="8598156" cy="923330"/>
          </a:xfrm>
          <a:prstGeom prst="rect">
            <a:avLst/>
          </a:prstGeom>
          <a:noFill/>
        </p:spPr>
        <p:txBody>
          <a:bodyPr wrap="square" rtlCol="0">
            <a:spAutoFit/>
          </a:bodyPr>
          <a:lstStyle/>
          <a:p>
            <a:r>
              <a:rPr lang="en-US" sz="5400" dirty="0" smtClean="0"/>
              <a:t>www.RebuildHouston.org</a:t>
            </a:r>
            <a:endParaRPr lang="en-US" sz="5400" dirty="0"/>
          </a:p>
        </p:txBody>
      </p:sp>
      <p:sp>
        <p:nvSpPr>
          <p:cNvPr id="21" name="Slide Number Placeholder 2"/>
          <p:cNvSpPr txBox="1">
            <a:spLocks/>
          </p:cNvSpPr>
          <p:nvPr/>
        </p:nvSpPr>
        <p:spPr>
          <a:xfrm>
            <a:off x="-1760734" y="651948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6E7429-5F77-444F-ACCC-C633B81017C9}" type="slidenum">
              <a:rPr lang="en-US" b="1" smtClean="0">
                <a:solidFill>
                  <a:schemeClr val="tx1"/>
                </a:solidFill>
              </a:rPr>
              <a:t>5</a:t>
            </a:fld>
            <a:endParaRPr lang="en-US" b="1" dirty="0">
              <a:solidFill>
                <a:schemeClr val="tx1"/>
              </a:solidFill>
            </a:endParaRPr>
          </a:p>
        </p:txBody>
      </p:sp>
      <p:pic>
        <p:nvPicPr>
          <p:cNvPr id="4" name="Picture 3"/>
          <p:cNvPicPr>
            <a:picLocks noChangeAspect="1"/>
          </p:cNvPicPr>
          <p:nvPr/>
        </p:nvPicPr>
        <p:blipFill>
          <a:blip r:embed="rId5"/>
          <a:stretch>
            <a:fillRect/>
          </a:stretch>
        </p:blipFill>
        <p:spPr>
          <a:xfrm>
            <a:off x="4456430" y="2804477"/>
            <a:ext cx="1781810" cy="2278909"/>
          </a:xfrm>
          <a:prstGeom prst="rect">
            <a:avLst/>
          </a:prstGeom>
        </p:spPr>
      </p:pic>
    </p:spTree>
    <p:extLst>
      <p:ext uri="{BB962C8B-B14F-4D97-AF65-F5344CB8AC3E}">
        <p14:creationId xmlns:p14="http://schemas.microsoft.com/office/powerpoint/2010/main" val="30985898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0" y="-4287"/>
            <a:ext cx="9144000" cy="1339630"/>
          </a:xfrm>
          <a:prstGeom prst="rect">
            <a:avLst/>
          </a:prstGeom>
          <a:solidFill>
            <a:srgbClr val="164A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2949" y="58446"/>
            <a:ext cx="9144000" cy="1138773"/>
          </a:xfrm>
          <a:prstGeom prst="rect">
            <a:avLst/>
          </a:prstGeom>
        </p:spPr>
        <p:txBody>
          <a:bodyPr wrap="square">
            <a:spAutoFit/>
          </a:bodyPr>
          <a:lstStyle/>
          <a:p>
            <a:pPr algn="ctr"/>
            <a:r>
              <a:rPr lang="en-US" sz="3400" b="1" dirty="0" smtClean="0">
                <a:solidFill>
                  <a:schemeClr val="bg1"/>
                </a:solidFill>
              </a:rPr>
              <a:t>WYNNEWOOD ACRES</a:t>
            </a:r>
          </a:p>
          <a:p>
            <a:pPr algn="ctr"/>
            <a:r>
              <a:rPr lang="en-US" sz="3400" b="1" dirty="0" smtClean="0">
                <a:solidFill>
                  <a:schemeClr val="bg1"/>
                </a:solidFill>
              </a:rPr>
              <a:t> RECONSTRUCTION</a:t>
            </a:r>
          </a:p>
        </p:txBody>
      </p:sp>
      <p:sp>
        <p:nvSpPr>
          <p:cNvPr id="9" name="Title 1"/>
          <p:cNvSpPr txBox="1">
            <a:spLocks/>
          </p:cNvSpPr>
          <p:nvPr/>
        </p:nvSpPr>
        <p:spPr>
          <a:xfrm>
            <a:off x="989341" y="4364630"/>
            <a:ext cx="7079420" cy="11771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latin typeface="Arial" panose="020B0604020202020204" pitchFamily="34" charset="0"/>
                <a:cs typeface="Arial" panose="020B0604020202020204" pitchFamily="34" charset="0"/>
              </a:rPr>
              <a:t>  </a:t>
            </a:r>
          </a:p>
          <a:p>
            <a:pPr algn="l"/>
            <a:endParaRPr lang="en-US" sz="1800" b="1" dirty="0">
              <a:latin typeface="Arial" panose="020B0604020202020204" pitchFamily="34" charset="0"/>
              <a:cs typeface="Arial" panose="020B0604020202020204" pitchFamily="34" charset="0"/>
            </a:endParaRPr>
          </a:p>
          <a:p>
            <a:pPr algn="l"/>
            <a:endParaRPr lang="en-US" sz="1800" b="1" dirty="0"/>
          </a:p>
        </p:txBody>
      </p:sp>
      <p:sp>
        <p:nvSpPr>
          <p:cNvPr id="3" name="Slide Number Placeholder 2"/>
          <p:cNvSpPr>
            <a:spLocks noGrp="1"/>
          </p:cNvSpPr>
          <p:nvPr>
            <p:ph type="sldNum" sz="quarter" idx="12"/>
          </p:nvPr>
        </p:nvSpPr>
        <p:spPr>
          <a:xfrm>
            <a:off x="134112" y="6356350"/>
            <a:ext cx="396240" cy="365125"/>
          </a:xfrm>
        </p:spPr>
        <p:txBody>
          <a:bodyPr/>
          <a:lstStyle/>
          <a:p>
            <a:fld id="{4123C4FD-D4CD-024F-A6B3-A9BFBB75B771}" type="slidenum">
              <a:rPr lang="en-US" smtClean="0"/>
              <a:t>6</a:t>
            </a:fld>
            <a:endParaRPr lang="en-US" dirty="0"/>
          </a:p>
        </p:txBody>
      </p:sp>
      <p:sp>
        <p:nvSpPr>
          <p:cNvPr id="10" name="Slide Number Placeholder 1"/>
          <p:cNvSpPr txBox="1">
            <a:spLocks/>
          </p:cNvSpPr>
          <p:nvPr/>
        </p:nvSpPr>
        <p:spPr>
          <a:xfrm>
            <a:off x="-85399" y="6561401"/>
            <a:ext cx="40938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solidFill>
                  <a:schemeClr val="bg1">
                    <a:lumMod val="65000"/>
                  </a:schemeClr>
                </a:solidFill>
              </a:rPr>
              <a:t>6</a:t>
            </a:r>
            <a:endParaRPr lang="en-US" sz="1400" dirty="0">
              <a:solidFill>
                <a:schemeClr val="bg1">
                  <a:lumMod val="65000"/>
                </a:schemeClr>
              </a:solidFill>
            </a:endParaRPr>
          </a:p>
        </p:txBody>
      </p:sp>
      <p:pic>
        <p:nvPicPr>
          <p:cNvPr id="4" name="Picture 3"/>
          <p:cNvPicPr>
            <a:picLocks noChangeAspect="1"/>
          </p:cNvPicPr>
          <p:nvPr/>
        </p:nvPicPr>
        <p:blipFill>
          <a:blip r:embed="rId3"/>
          <a:stretch>
            <a:fillRect/>
          </a:stretch>
        </p:blipFill>
        <p:spPr>
          <a:xfrm>
            <a:off x="66779" y="1359356"/>
            <a:ext cx="9034272" cy="5384607"/>
          </a:xfrm>
          <a:prstGeom prst="rect">
            <a:avLst/>
          </a:prstGeom>
        </p:spPr>
      </p:pic>
    </p:spTree>
    <p:extLst>
      <p:ext uri="{BB962C8B-B14F-4D97-AF65-F5344CB8AC3E}">
        <p14:creationId xmlns:p14="http://schemas.microsoft.com/office/powerpoint/2010/main" val="17578782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9144000" cy="1528707"/>
          </a:xfrm>
          <a:prstGeom prst="rect">
            <a:avLst/>
          </a:prstGeom>
          <a:solidFill>
            <a:srgbClr val="164A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72222" y="287299"/>
            <a:ext cx="8412988" cy="769441"/>
          </a:xfrm>
          <a:prstGeom prst="rect">
            <a:avLst/>
          </a:prstGeom>
          <a:effectLst>
            <a:outerShdw blurRad="50800" dist="38100" dir="2700000" algn="tl" rotWithShape="0">
              <a:prstClr val="black">
                <a:alpha val="40000"/>
              </a:prstClr>
            </a:outerShdw>
          </a:effectLst>
        </p:spPr>
        <p:txBody>
          <a:bodyPr wrap="square">
            <a:spAutoFit/>
          </a:bodyPr>
          <a:lstStyle/>
          <a:p>
            <a:pPr algn="ctr">
              <a:spcAft>
                <a:spcPts val="600"/>
              </a:spcAft>
            </a:pPr>
            <a:r>
              <a:rPr lang="en-US" sz="4400" b="1" dirty="0" smtClean="0">
                <a:solidFill>
                  <a:schemeClr val="bg1"/>
                </a:solidFill>
              </a:rPr>
              <a:t>Identified Needs </a:t>
            </a:r>
          </a:p>
        </p:txBody>
      </p:sp>
      <p:pic>
        <p:nvPicPr>
          <p:cNvPr id="12" name="Picture 11" descr="Thumbs-Up-Icon_Vect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3200" y="6022428"/>
            <a:ext cx="472010" cy="485209"/>
          </a:xfrm>
          <a:prstGeom prst="rect">
            <a:avLst/>
          </a:prstGeom>
        </p:spPr>
      </p:pic>
      <p:sp>
        <p:nvSpPr>
          <p:cNvPr id="2" name="Slide Number Placeholder 1"/>
          <p:cNvSpPr>
            <a:spLocks noGrp="1"/>
          </p:cNvSpPr>
          <p:nvPr>
            <p:ph type="sldNum" sz="quarter" idx="12"/>
          </p:nvPr>
        </p:nvSpPr>
        <p:spPr>
          <a:xfrm>
            <a:off x="272222" y="6325074"/>
            <a:ext cx="409386" cy="365125"/>
          </a:xfrm>
        </p:spPr>
        <p:txBody>
          <a:bodyPr/>
          <a:lstStyle/>
          <a:p>
            <a:fld id="{4123C4FD-D4CD-024F-A6B3-A9BFBB75B771}" type="slidenum">
              <a:rPr lang="en-US" sz="1400" smtClean="0">
                <a:solidFill>
                  <a:schemeClr val="bg1">
                    <a:lumMod val="65000"/>
                  </a:schemeClr>
                </a:solidFill>
              </a:rPr>
              <a:t>7</a:t>
            </a:fld>
            <a:endParaRPr lang="en-US" sz="1400" dirty="0">
              <a:solidFill>
                <a:schemeClr val="bg1">
                  <a:lumMod val="65000"/>
                </a:schemeClr>
              </a:solidFill>
            </a:endParaRPr>
          </a:p>
        </p:txBody>
      </p:sp>
      <p:sp>
        <p:nvSpPr>
          <p:cNvPr id="26" name="Rectangle 25"/>
          <p:cNvSpPr/>
          <p:nvPr/>
        </p:nvSpPr>
        <p:spPr>
          <a:xfrm>
            <a:off x="2012881" y="3001250"/>
            <a:ext cx="6120586" cy="307777"/>
          </a:xfrm>
          <a:prstGeom prst="rect">
            <a:avLst/>
          </a:prstGeom>
        </p:spPr>
        <p:txBody>
          <a:bodyPr wrap="none" anchor="ctr">
            <a:spAutoFit/>
          </a:bodyPr>
          <a:lstStyle/>
          <a:p>
            <a:pPr lvl="0">
              <a:lnSpc>
                <a:spcPct val="50000"/>
              </a:lnSpc>
              <a:spcBef>
                <a:spcPts val="1200"/>
              </a:spcBef>
            </a:pPr>
            <a:r>
              <a:rPr lang="en-US" sz="2800" b="1" dirty="0" smtClean="0"/>
              <a:t>Inadequate storm drainage system</a:t>
            </a:r>
            <a:endParaRPr lang="en-US" sz="2800" b="1" dirty="0"/>
          </a:p>
        </p:txBody>
      </p:sp>
      <p:pic>
        <p:nvPicPr>
          <p:cNvPr id="27" name="Picture 26" descr="GUN_001_042015_Presentation-1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4023" y="2458872"/>
            <a:ext cx="1159808" cy="1149498"/>
          </a:xfrm>
          <a:prstGeom prst="rect">
            <a:avLst/>
          </a:prstGeom>
        </p:spPr>
      </p:pic>
      <p:sp>
        <p:nvSpPr>
          <p:cNvPr id="4" name="TextBox 3"/>
          <p:cNvSpPr txBox="1"/>
          <p:nvPr/>
        </p:nvSpPr>
        <p:spPr>
          <a:xfrm>
            <a:off x="681608" y="3997841"/>
            <a:ext cx="7531592" cy="1200329"/>
          </a:xfrm>
          <a:prstGeom prst="rect">
            <a:avLst/>
          </a:prstGeom>
          <a:noFill/>
        </p:spPr>
        <p:txBody>
          <a:bodyPr wrap="square" rtlCol="0">
            <a:spAutoFit/>
          </a:bodyPr>
          <a:lstStyle/>
          <a:p>
            <a:r>
              <a:rPr lang="en-US" sz="2400" u="sng" dirty="0" smtClean="0"/>
              <a:t>Other Needs: </a:t>
            </a:r>
          </a:p>
          <a:p>
            <a:pPr marL="285750" indent="-285750">
              <a:buFont typeface="Arial" panose="020B0604020202020204" pitchFamily="34" charset="0"/>
              <a:buChar char="•"/>
            </a:pPr>
            <a:r>
              <a:rPr lang="en-US" sz="2400" dirty="0" smtClean="0"/>
              <a:t>Pavement Condition</a:t>
            </a:r>
          </a:p>
          <a:p>
            <a:pPr marL="285750" indent="-285750">
              <a:buFont typeface="Arial" panose="020B0604020202020204" pitchFamily="34" charset="0"/>
              <a:buChar char="•"/>
            </a:pPr>
            <a:r>
              <a:rPr lang="en-US" sz="2400" dirty="0" smtClean="0"/>
              <a:t>Sidewalks and ramps</a:t>
            </a:r>
          </a:p>
        </p:txBody>
      </p:sp>
      <p:sp>
        <p:nvSpPr>
          <p:cNvPr id="7" name="TextBox 6"/>
          <p:cNvSpPr txBox="1"/>
          <p:nvPr/>
        </p:nvSpPr>
        <p:spPr>
          <a:xfrm>
            <a:off x="516032" y="1913860"/>
            <a:ext cx="2993698" cy="523220"/>
          </a:xfrm>
          <a:prstGeom prst="rect">
            <a:avLst/>
          </a:prstGeom>
          <a:noFill/>
        </p:spPr>
        <p:txBody>
          <a:bodyPr wrap="square" rtlCol="0">
            <a:spAutoFit/>
          </a:bodyPr>
          <a:lstStyle/>
          <a:p>
            <a:r>
              <a:rPr lang="en-US" sz="2800" b="1" u="sng" dirty="0" smtClean="0"/>
              <a:t>Top Priority</a:t>
            </a:r>
            <a:r>
              <a:rPr lang="en-US" b="1" dirty="0" smtClean="0"/>
              <a:t>: </a:t>
            </a:r>
          </a:p>
        </p:txBody>
      </p:sp>
    </p:spTree>
    <p:extLst>
      <p:ext uri="{BB962C8B-B14F-4D97-AF65-F5344CB8AC3E}">
        <p14:creationId xmlns:p14="http://schemas.microsoft.com/office/powerpoint/2010/main" val="35991998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3"/>
          <a:stretch>
            <a:fillRect/>
          </a:stretch>
        </p:blipFill>
        <p:spPr>
          <a:xfrm>
            <a:off x="5999018" y="1565024"/>
            <a:ext cx="3100139" cy="2672779"/>
          </a:xfrm>
          <a:prstGeom prst="rect">
            <a:avLst/>
          </a:prstGeom>
        </p:spPr>
      </p:pic>
      <p:pic>
        <p:nvPicPr>
          <p:cNvPr id="39" name="Picture 38"/>
          <p:cNvPicPr>
            <a:picLocks noChangeAspect="1"/>
          </p:cNvPicPr>
          <p:nvPr/>
        </p:nvPicPr>
        <p:blipFill>
          <a:blip r:embed="rId3"/>
          <a:stretch>
            <a:fillRect/>
          </a:stretch>
        </p:blipFill>
        <p:spPr>
          <a:xfrm>
            <a:off x="6003701" y="4250975"/>
            <a:ext cx="3052515" cy="2600930"/>
          </a:xfrm>
          <a:prstGeom prst="rect">
            <a:avLst/>
          </a:prstGeom>
        </p:spPr>
      </p:pic>
      <p:pic>
        <p:nvPicPr>
          <p:cNvPr id="12" name="Picture 11"/>
          <p:cNvPicPr>
            <a:picLocks noChangeAspect="1"/>
          </p:cNvPicPr>
          <p:nvPr/>
        </p:nvPicPr>
        <p:blipFill>
          <a:blip r:embed="rId4"/>
          <a:stretch>
            <a:fillRect/>
          </a:stretch>
        </p:blipFill>
        <p:spPr>
          <a:xfrm>
            <a:off x="2670320" y="1565024"/>
            <a:ext cx="3333381" cy="2723926"/>
          </a:xfrm>
          <a:prstGeom prst="rect">
            <a:avLst/>
          </a:prstGeom>
        </p:spPr>
      </p:pic>
      <p:pic>
        <p:nvPicPr>
          <p:cNvPr id="30" name="Picture 29"/>
          <p:cNvPicPr>
            <a:picLocks noChangeAspect="1"/>
          </p:cNvPicPr>
          <p:nvPr/>
        </p:nvPicPr>
        <p:blipFill>
          <a:blip r:embed="rId5"/>
          <a:stretch>
            <a:fillRect/>
          </a:stretch>
        </p:blipFill>
        <p:spPr>
          <a:xfrm>
            <a:off x="2858719" y="4274167"/>
            <a:ext cx="3140299" cy="2583833"/>
          </a:xfrm>
          <a:prstGeom prst="rect">
            <a:avLst/>
          </a:prstGeom>
        </p:spPr>
      </p:pic>
      <p:pic>
        <p:nvPicPr>
          <p:cNvPr id="27" name="Picture 26"/>
          <p:cNvPicPr>
            <a:picLocks noChangeAspect="1"/>
          </p:cNvPicPr>
          <p:nvPr/>
        </p:nvPicPr>
        <p:blipFill>
          <a:blip r:embed="rId6"/>
          <a:stretch>
            <a:fillRect/>
          </a:stretch>
        </p:blipFill>
        <p:spPr>
          <a:xfrm>
            <a:off x="0" y="4276423"/>
            <a:ext cx="2863399" cy="2617940"/>
          </a:xfrm>
          <a:prstGeom prst="rect">
            <a:avLst/>
          </a:prstGeom>
        </p:spPr>
      </p:pic>
      <p:pic>
        <p:nvPicPr>
          <p:cNvPr id="2" name="Picture 1"/>
          <p:cNvPicPr>
            <a:picLocks noChangeAspect="1"/>
          </p:cNvPicPr>
          <p:nvPr/>
        </p:nvPicPr>
        <p:blipFill>
          <a:blip r:embed="rId7"/>
          <a:stretch>
            <a:fillRect/>
          </a:stretch>
        </p:blipFill>
        <p:spPr>
          <a:xfrm>
            <a:off x="38099" y="1527048"/>
            <a:ext cx="2632221" cy="2747119"/>
          </a:xfrm>
          <a:prstGeom prst="rect">
            <a:avLst/>
          </a:prstGeom>
        </p:spPr>
      </p:pic>
      <p:sp>
        <p:nvSpPr>
          <p:cNvPr id="3" name="Slide Number Placeholder 2"/>
          <p:cNvSpPr>
            <a:spLocks noGrp="1"/>
          </p:cNvSpPr>
          <p:nvPr>
            <p:ph type="sldNum" sz="quarter" idx="12"/>
          </p:nvPr>
        </p:nvSpPr>
        <p:spPr>
          <a:xfrm>
            <a:off x="7010400" y="6562039"/>
            <a:ext cx="2133600" cy="295961"/>
          </a:xfrm>
        </p:spPr>
        <p:txBody>
          <a:bodyPr/>
          <a:lstStyle/>
          <a:p>
            <a:fld id="{4123C4FD-D4CD-024F-A6B3-A9BFBB75B771}" type="slidenum">
              <a:rPr lang="en-US" smtClean="0"/>
              <a:t>8</a:t>
            </a:fld>
            <a:endParaRPr lang="en-US" dirty="0"/>
          </a:p>
        </p:txBody>
      </p:sp>
      <p:sp>
        <p:nvSpPr>
          <p:cNvPr id="8" name="Title 7"/>
          <p:cNvSpPr>
            <a:spLocks noGrp="1"/>
          </p:cNvSpPr>
          <p:nvPr>
            <p:ph type="title"/>
          </p:nvPr>
        </p:nvSpPr>
        <p:spPr>
          <a:xfrm>
            <a:off x="0" y="0"/>
            <a:ext cx="9144000" cy="1527048"/>
          </a:xfrm>
          <a:prstGeom prst="rect">
            <a:avLst/>
          </a:prstGeom>
          <a:solidFill>
            <a:srgbClr val="164A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Identified Needs</a:t>
            </a:r>
            <a:endParaRPr lang="en-US" dirty="0"/>
          </a:p>
        </p:txBody>
      </p:sp>
      <p:cxnSp>
        <p:nvCxnSpPr>
          <p:cNvPr id="10" name="Straight Arrow Connector 9"/>
          <p:cNvCxnSpPr/>
          <p:nvPr/>
        </p:nvCxnSpPr>
        <p:spPr>
          <a:xfrm flipH="1">
            <a:off x="1415078" y="2728891"/>
            <a:ext cx="744496" cy="49166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159574" y="2082560"/>
            <a:ext cx="1240971"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400" dirty="0" smtClean="0"/>
              <a:t>Limited  Capacity </a:t>
            </a:r>
            <a:endParaRPr lang="en-US" sz="1400" dirty="0"/>
          </a:p>
        </p:txBody>
      </p:sp>
      <p:cxnSp>
        <p:nvCxnSpPr>
          <p:cNvPr id="13" name="Straight Arrow Connector 12"/>
          <p:cNvCxnSpPr/>
          <p:nvPr/>
        </p:nvCxnSpPr>
        <p:spPr>
          <a:xfrm>
            <a:off x="7748388" y="5009626"/>
            <a:ext cx="797046" cy="95456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483937" y="4640294"/>
            <a:ext cx="1662974"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400" dirty="0" smtClean="0"/>
              <a:t>No Sidewalks</a:t>
            </a:r>
            <a:endParaRPr lang="en-US" sz="1400" dirty="0"/>
          </a:p>
        </p:txBody>
      </p:sp>
      <p:cxnSp>
        <p:nvCxnSpPr>
          <p:cNvPr id="16" name="Straight Arrow Connector 15"/>
          <p:cNvCxnSpPr/>
          <p:nvPr/>
        </p:nvCxnSpPr>
        <p:spPr>
          <a:xfrm>
            <a:off x="3400545" y="2728891"/>
            <a:ext cx="998460" cy="106875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999018" y="1954182"/>
            <a:ext cx="1334656"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400" dirty="0" smtClean="0"/>
              <a:t>Overgrown Ditch </a:t>
            </a:r>
            <a:endParaRPr lang="en-US" sz="1400" dirty="0"/>
          </a:p>
        </p:txBody>
      </p:sp>
      <p:cxnSp>
        <p:nvCxnSpPr>
          <p:cNvPr id="19" name="Straight Arrow Connector 18"/>
          <p:cNvCxnSpPr/>
          <p:nvPr/>
        </p:nvCxnSpPr>
        <p:spPr>
          <a:xfrm flipH="1">
            <a:off x="1746421" y="5289830"/>
            <a:ext cx="1018425" cy="92059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391497" y="4920498"/>
            <a:ext cx="1360714"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400" dirty="0"/>
              <a:t>Patching</a:t>
            </a:r>
          </a:p>
        </p:txBody>
      </p:sp>
      <p:cxnSp>
        <p:nvCxnSpPr>
          <p:cNvPr id="33" name="Straight Arrow Connector 32"/>
          <p:cNvCxnSpPr/>
          <p:nvPr/>
        </p:nvCxnSpPr>
        <p:spPr>
          <a:xfrm flipH="1">
            <a:off x="5797978" y="5009626"/>
            <a:ext cx="780876" cy="46588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3776634" y="5215753"/>
            <a:ext cx="998460" cy="106875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7223261" y="2590391"/>
            <a:ext cx="998460" cy="106875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52762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506" y="1521564"/>
            <a:ext cx="8180288" cy="5213911"/>
          </a:xfrm>
          <a:prstGeom prst="rect">
            <a:avLst/>
          </a:prstGeom>
        </p:spPr>
      </p:pic>
      <p:sp>
        <p:nvSpPr>
          <p:cNvPr id="6" name="Slide Number Placeholder 1"/>
          <p:cNvSpPr txBox="1">
            <a:spLocks/>
          </p:cNvSpPr>
          <p:nvPr/>
        </p:nvSpPr>
        <p:spPr>
          <a:xfrm>
            <a:off x="67529" y="6548728"/>
            <a:ext cx="40938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123C4FD-D4CD-024F-A6B3-A9BFBB75B771}" type="slidenum">
              <a:rPr lang="en-US" sz="1400" smtClean="0">
                <a:solidFill>
                  <a:schemeClr val="bg1">
                    <a:lumMod val="65000"/>
                  </a:schemeClr>
                </a:solidFill>
              </a:rPr>
              <a:pPr/>
              <a:t>9</a:t>
            </a:fld>
            <a:endParaRPr lang="en-US" sz="1400" dirty="0">
              <a:solidFill>
                <a:schemeClr val="bg1">
                  <a:lumMod val="65000"/>
                </a:schemeClr>
              </a:solidFill>
            </a:endParaRPr>
          </a:p>
        </p:txBody>
      </p:sp>
      <p:sp>
        <p:nvSpPr>
          <p:cNvPr id="7" name="Rectangle 6"/>
          <p:cNvSpPr/>
          <p:nvPr/>
        </p:nvSpPr>
        <p:spPr>
          <a:xfrm>
            <a:off x="0" y="0"/>
            <a:ext cx="9144000" cy="1528707"/>
          </a:xfrm>
          <a:prstGeom prst="rect">
            <a:avLst/>
          </a:prstGeom>
          <a:solidFill>
            <a:srgbClr val="164A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65506" y="379632"/>
            <a:ext cx="8412988" cy="769441"/>
          </a:xfrm>
          <a:prstGeom prst="rect">
            <a:avLst/>
          </a:prstGeom>
          <a:effectLst>
            <a:outerShdw blurRad="50800" dist="38100" dir="2700000" algn="tl" rotWithShape="0">
              <a:prstClr val="black">
                <a:alpha val="40000"/>
              </a:prstClr>
            </a:outerShdw>
          </a:effectLst>
        </p:spPr>
        <p:txBody>
          <a:bodyPr wrap="square">
            <a:spAutoFit/>
          </a:bodyPr>
          <a:lstStyle/>
          <a:p>
            <a:pPr algn="ctr">
              <a:spcAft>
                <a:spcPts val="600"/>
              </a:spcAft>
            </a:pPr>
            <a:r>
              <a:rPr lang="en-US" sz="4400" b="1" dirty="0" smtClean="0">
                <a:solidFill>
                  <a:schemeClr val="bg1"/>
                </a:solidFill>
              </a:rPr>
              <a:t>Existing Flow Path </a:t>
            </a:r>
          </a:p>
        </p:txBody>
      </p:sp>
      <p:sp>
        <p:nvSpPr>
          <p:cNvPr id="3" name="Slide Number Placeholder 2"/>
          <p:cNvSpPr>
            <a:spLocks noGrp="1"/>
          </p:cNvSpPr>
          <p:nvPr>
            <p:ph type="sldNum" sz="quarter" idx="12"/>
          </p:nvPr>
        </p:nvSpPr>
        <p:spPr>
          <a:xfrm>
            <a:off x="6711297" y="6356350"/>
            <a:ext cx="2133600" cy="365125"/>
          </a:xfrm>
        </p:spPr>
        <p:txBody>
          <a:bodyPr/>
          <a:lstStyle/>
          <a:p>
            <a:fld id="{4123C4FD-D4CD-024F-A6B3-A9BFBB75B771}" type="slidenum">
              <a:rPr lang="en-US" smtClean="0"/>
              <a:t>9</a:t>
            </a:fld>
            <a:endParaRPr lang="en-US" dirty="0"/>
          </a:p>
        </p:txBody>
      </p:sp>
    </p:spTree>
    <p:extLst>
      <p:ext uri="{BB962C8B-B14F-4D97-AF65-F5344CB8AC3E}">
        <p14:creationId xmlns:p14="http://schemas.microsoft.com/office/powerpoint/2010/main" val="16167494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CE609A5E-0B04-4077-B536-4AB12BC9F614}">
  <ds:schemaRefs>
    <ds:schemaRef ds:uri="ESRI.ArcGIS.Mapping.OfficeIntegration.PowerPointInfo"/>
  </ds:schemaRefs>
</ds:datastoreItem>
</file>

<file path=customXml/itemProps10.xml><?xml version="1.0" encoding="utf-8"?>
<ds:datastoreItem xmlns:ds="http://schemas.openxmlformats.org/officeDocument/2006/customXml" ds:itemID="{2B73EFFA-E545-4295-BFDB-54CFC5D9C931}">
  <ds:schemaRefs>
    <ds:schemaRef ds:uri="ESRI.ArcGIS.Mapping.OfficeIntegration.PowerPointInfo"/>
  </ds:schemaRefs>
</ds:datastoreItem>
</file>

<file path=customXml/itemProps11.xml><?xml version="1.0" encoding="utf-8"?>
<ds:datastoreItem xmlns:ds="http://schemas.openxmlformats.org/officeDocument/2006/customXml" ds:itemID="{CC6C8D46-D99B-432A-BD12-56BC12B39C1E}">
  <ds:schemaRefs>
    <ds:schemaRef ds:uri="ESRI.ArcGIS.Mapping.OfficeIntegration.PowerPointInfo"/>
  </ds:schemaRefs>
</ds:datastoreItem>
</file>

<file path=customXml/itemProps2.xml><?xml version="1.0" encoding="utf-8"?>
<ds:datastoreItem xmlns:ds="http://schemas.openxmlformats.org/officeDocument/2006/customXml" ds:itemID="{30A5E2E0-826E-4F78-B0E9-54EF71C54113}">
  <ds:schemaRefs>
    <ds:schemaRef ds:uri="ESRI.ArcGIS.Mapping.OfficeIntegration.PowerPointInfo"/>
  </ds:schemaRefs>
</ds:datastoreItem>
</file>

<file path=customXml/itemProps3.xml><?xml version="1.0" encoding="utf-8"?>
<ds:datastoreItem xmlns:ds="http://schemas.openxmlformats.org/officeDocument/2006/customXml" ds:itemID="{94B7A5BA-F09A-4C94-AAE9-A91E8D65790A}">
  <ds:schemaRefs>
    <ds:schemaRef ds:uri="ESRI.ArcGIS.Mapping.OfficeIntegration.PowerPointInfo"/>
  </ds:schemaRefs>
</ds:datastoreItem>
</file>

<file path=customXml/itemProps4.xml><?xml version="1.0" encoding="utf-8"?>
<ds:datastoreItem xmlns:ds="http://schemas.openxmlformats.org/officeDocument/2006/customXml" ds:itemID="{AE36A01D-CDF8-4A54-AB17-76DD0839DD30}">
  <ds:schemaRefs>
    <ds:schemaRef ds:uri="ESRI.ArcGIS.Mapping.OfficeIntegration.PowerPointInfo"/>
  </ds:schemaRefs>
</ds:datastoreItem>
</file>

<file path=customXml/itemProps5.xml><?xml version="1.0" encoding="utf-8"?>
<ds:datastoreItem xmlns:ds="http://schemas.openxmlformats.org/officeDocument/2006/customXml" ds:itemID="{7610F7DB-3312-4A16-B13B-24C456B0CDDB}">
  <ds:schemaRefs>
    <ds:schemaRef ds:uri="ESRI.ArcGIS.Mapping.OfficeIntegration.PowerPointInfo"/>
  </ds:schemaRefs>
</ds:datastoreItem>
</file>

<file path=customXml/itemProps6.xml><?xml version="1.0" encoding="utf-8"?>
<ds:datastoreItem xmlns:ds="http://schemas.openxmlformats.org/officeDocument/2006/customXml" ds:itemID="{9E5642B2-38B8-4F48-B424-D6C9B103EF77}">
  <ds:schemaRefs>
    <ds:schemaRef ds:uri="ESRI.ArcGIS.Mapping.OfficeIntegration.PowerPointInfo"/>
  </ds:schemaRefs>
</ds:datastoreItem>
</file>

<file path=customXml/itemProps7.xml><?xml version="1.0" encoding="utf-8"?>
<ds:datastoreItem xmlns:ds="http://schemas.openxmlformats.org/officeDocument/2006/customXml" ds:itemID="{60D2EBBD-B105-474C-A250-2D8AADF6FD92}">
  <ds:schemaRefs>
    <ds:schemaRef ds:uri="ESRI.ArcGIS.Mapping.OfficeIntegration.PowerPointInfo"/>
  </ds:schemaRefs>
</ds:datastoreItem>
</file>

<file path=customXml/itemProps8.xml><?xml version="1.0" encoding="utf-8"?>
<ds:datastoreItem xmlns:ds="http://schemas.openxmlformats.org/officeDocument/2006/customXml" ds:itemID="{CDDCC843-B87A-413B-B946-582FF167E0EC}">
  <ds:schemaRefs>
    <ds:schemaRef ds:uri="ESRI.ArcGIS.Mapping.OfficeIntegration.PowerPointInfo"/>
  </ds:schemaRefs>
</ds:datastoreItem>
</file>

<file path=customXml/itemProps9.xml><?xml version="1.0" encoding="utf-8"?>
<ds:datastoreItem xmlns:ds="http://schemas.openxmlformats.org/officeDocument/2006/customXml" ds:itemID="{E289C145-14D7-4967-AD01-8780E42FE108}">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5875</TotalTime>
  <Words>591</Words>
  <Application>Microsoft Office PowerPoint</Application>
  <PresentationFormat>On-screen Show (4:3)</PresentationFormat>
  <Paragraphs>134</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Presentation Roadmap</vt:lpstr>
      <vt:lpstr>What is ReBuild Houston?</vt:lpstr>
      <vt:lpstr>ReBuild Houston Goals</vt:lpstr>
      <vt:lpstr>PowerPoint Presentation</vt:lpstr>
      <vt:lpstr>PowerPoint Presentation</vt:lpstr>
      <vt:lpstr>PowerPoint Presentation</vt:lpstr>
      <vt:lpstr>Identified Needs</vt:lpstr>
      <vt:lpstr>PowerPoint Presentation</vt:lpstr>
      <vt:lpstr>PowerPoint Presentation</vt:lpstr>
      <vt:lpstr>PowerPoint Presentation</vt:lpstr>
      <vt:lpstr>PowerPoint Presentation</vt:lpstr>
      <vt:lpstr>PowerPoint Presentation</vt:lpstr>
      <vt:lpstr>PowerPoint Presentation</vt:lpstr>
    </vt:vector>
  </TitlesOfParts>
  <Company>Langrand and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Maite Rios</dc:creator>
  <cp:lastModifiedBy>Lazaro, Rob - PWE</cp:lastModifiedBy>
  <cp:revision>288</cp:revision>
  <cp:lastPrinted>2015-07-09T18:50:47Z</cp:lastPrinted>
  <dcterms:created xsi:type="dcterms:W3CDTF">2015-04-10T18:17:40Z</dcterms:created>
  <dcterms:modified xsi:type="dcterms:W3CDTF">2016-06-10T22:57:25Z</dcterms:modified>
</cp:coreProperties>
</file>